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15"/>
  </p:notesMasterIdLst>
  <p:sldIdLst>
    <p:sldId id="268" r:id="rId2"/>
    <p:sldId id="258" r:id="rId3"/>
    <p:sldId id="259" r:id="rId4"/>
    <p:sldId id="260" r:id="rId5"/>
    <p:sldId id="269" r:id="rId6"/>
    <p:sldId id="261" r:id="rId7"/>
    <p:sldId id="270" r:id="rId8"/>
    <p:sldId id="263" r:id="rId9"/>
    <p:sldId id="264" r:id="rId10"/>
    <p:sldId id="271" r:id="rId11"/>
    <p:sldId id="265" r:id="rId12"/>
    <p:sldId id="266" r:id="rId13"/>
    <p:sldId id="267" r:id="rId1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548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8C28"/>
    <a:srgbClr val="E6E1D1"/>
    <a:srgbClr val="274093"/>
    <a:srgbClr val="9A8314"/>
    <a:srgbClr val="D0CABD"/>
    <a:srgbClr val="3755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C9BE66B-CC3E-46B7-B852-70D1D9EF80A2}">
  <a:tblStyle styleId="{4C9BE66B-CC3E-46B7-B852-70D1D9EF80A2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74"/>
    <p:restoredTop sz="94726"/>
  </p:normalViewPr>
  <p:slideViewPr>
    <p:cSldViewPr snapToGrid="0">
      <p:cViewPr varScale="1">
        <p:scale>
          <a:sx n="147" d="100"/>
          <a:sy n="147" d="100"/>
        </p:scale>
        <p:origin x="918" y="108"/>
      </p:cViewPr>
      <p:guideLst>
        <p:guide orient="horz" pos="154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7" d="100"/>
          <a:sy n="97" d="100"/>
        </p:scale>
        <p:origin x="3120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5" name="Google Shape;26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5" name="Google Shape;27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917672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30097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98261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5FAEBE-14EA-3EA8-75E5-EC1615BB58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/>
              <a:t>Haga clic para modificar el estilo de título del patrón</a:t>
            </a:r>
            <a:endParaRPr lang="es-ES_tradn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421CA97-13EB-2DDA-54FB-DD6F4C9D26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número de diapositiva 5">
            <a:extLst>
              <a:ext uri="{FF2B5EF4-FFF2-40B4-BE49-F238E27FC236}">
                <a16:creationId xmlns:a16="http://schemas.microsoft.com/office/drawing/2014/main" id="{6C8F2CD5-1222-8DDE-303F-1F7145AB5A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24383" y="6376346"/>
            <a:ext cx="69544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6D8C28"/>
                </a:solidFill>
              </a:defRPr>
            </a:lvl1pPr>
          </a:lstStyle>
          <a:p>
            <a:fld id="{B23670BB-DC85-5344-A485-00B499255D99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A358FF-5F2B-8A6C-A9DD-203E10909A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41851" y="6582658"/>
            <a:ext cx="4723435" cy="365125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6D8C28"/>
                </a:solidFill>
                <a:latin typeface="+mj-lt"/>
              </a:defRPr>
            </a:lvl1pPr>
          </a:lstStyle>
          <a:p>
            <a:r>
              <a:rPr lang="it-IT" kern="100">
                <a:ea typeface="Calibri" panose="020F0502020204030204" pitchFamily="34" charset="0"/>
                <a:cs typeface="Times New Roman" panose="02020603050405020304" pitchFamily="18" charset="0"/>
              </a:rPr>
              <a:t>Disclosure or reproduction without prior permission of HALOTEX is prohibited.</a:t>
            </a:r>
            <a:endParaRPr lang="es-ES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014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userDrawn="1">
  <p:cSld name="1_En blanco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5">
            <a:extLst>
              <a:ext uri="{FF2B5EF4-FFF2-40B4-BE49-F238E27FC236}">
                <a16:creationId xmlns:a16="http://schemas.microsoft.com/office/drawing/2014/main" id="{9288F78A-0F79-533B-8A67-73B8DD9531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24383" y="6376346"/>
            <a:ext cx="69544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6D8C28"/>
                </a:solidFill>
              </a:defRPr>
            </a:lvl1pPr>
          </a:lstStyle>
          <a:p>
            <a:fld id="{B23670BB-DC85-5344-A485-00B499255D99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52B3BD-1CCD-CB45-25C6-4BA88BF3D0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41851" y="6582658"/>
            <a:ext cx="4723435" cy="365125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6D8C28"/>
                </a:solidFill>
                <a:latin typeface="+mj-lt"/>
              </a:defRPr>
            </a:lvl1pPr>
          </a:lstStyle>
          <a:p>
            <a:r>
              <a:rPr lang="it-IT" kern="100">
                <a:ea typeface="Calibri" panose="020F0502020204030204" pitchFamily="34" charset="0"/>
                <a:cs typeface="Times New Roman" panose="02020603050405020304" pitchFamily="18" charset="0"/>
              </a:rPr>
              <a:t>Disclosure or reproduction without prior permission of HALOTEX is prohibited.</a:t>
            </a:r>
            <a:endParaRPr lang="es-ES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128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preserve="1" userDrawn="1">
  <p:cSld name="1_En blanco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3940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88DC95-BF2C-9693-991E-2A744C0B2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087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73BA84-4689-00DC-7FAC-737E81238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1375"/>
            <a:ext cx="10515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número de diapositiva 5">
            <a:extLst>
              <a:ext uri="{FF2B5EF4-FFF2-40B4-BE49-F238E27FC236}">
                <a16:creationId xmlns:a16="http://schemas.microsoft.com/office/drawing/2014/main" id="{1D387916-51B9-998A-A866-FB0D48B29F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24383" y="6376346"/>
            <a:ext cx="69544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6D8C28"/>
                </a:solidFill>
              </a:defRPr>
            </a:lvl1pPr>
          </a:lstStyle>
          <a:p>
            <a:fld id="{B23670BB-DC85-5344-A485-00B499255D99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6E4C53-3953-CF47-1853-D9550A21EB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41851" y="6582658"/>
            <a:ext cx="4723435" cy="365125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6D8C28"/>
                </a:solidFill>
                <a:latin typeface="+mj-lt"/>
              </a:defRPr>
            </a:lvl1pPr>
          </a:lstStyle>
          <a:p>
            <a:r>
              <a:rPr lang="it-IT" kern="100">
                <a:ea typeface="Calibri" panose="020F0502020204030204" pitchFamily="34" charset="0"/>
                <a:cs typeface="Times New Roman" panose="02020603050405020304" pitchFamily="18" charset="0"/>
              </a:rPr>
              <a:t>Disclosure or reproduction without prior permission of HALOTEX is prohibited.</a:t>
            </a:r>
            <a:endParaRPr lang="es-ES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135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83C0-CADC-741D-3371-B9E005BF1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718AD5B-4605-B1B4-E4E1-3B31C0151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número de diapositiva 5">
            <a:extLst>
              <a:ext uri="{FF2B5EF4-FFF2-40B4-BE49-F238E27FC236}">
                <a16:creationId xmlns:a16="http://schemas.microsoft.com/office/drawing/2014/main" id="{3FD68856-EB9C-1417-24F6-5D79FA036B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24383" y="6376346"/>
            <a:ext cx="69544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6D8C28"/>
                </a:solidFill>
              </a:defRPr>
            </a:lvl1pPr>
          </a:lstStyle>
          <a:p>
            <a:fld id="{B23670BB-DC85-5344-A485-00B499255D99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9AC13F1-3144-8922-B786-C9D16D4552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41851" y="6582658"/>
            <a:ext cx="4723435" cy="365125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6D8C28"/>
                </a:solidFill>
                <a:latin typeface="+mj-lt"/>
              </a:defRPr>
            </a:lvl1pPr>
          </a:lstStyle>
          <a:p>
            <a:r>
              <a:rPr lang="it-IT" kern="100">
                <a:ea typeface="Calibri" panose="020F0502020204030204" pitchFamily="34" charset="0"/>
                <a:cs typeface="Times New Roman" panose="02020603050405020304" pitchFamily="18" charset="0"/>
              </a:rPr>
              <a:t>Disclosure or reproduction without prior permission of HALOTEX is prohibited.</a:t>
            </a:r>
            <a:endParaRPr lang="es-ES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357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90F4F7-9035-7DB5-91BE-5429577DA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087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4A05FC-43FB-306A-4DC6-DCB94E1BE0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4137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ED1EC30-1166-5061-25BE-69B60238D1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4137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número de diapositiva 5">
            <a:extLst>
              <a:ext uri="{FF2B5EF4-FFF2-40B4-BE49-F238E27FC236}">
                <a16:creationId xmlns:a16="http://schemas.microsoft.com/office/drawing/2014/main" id="{230467F4-0F38-C1D9-6131-45260DECD5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24383" y="6376346"/>
            <a:ext cx="69544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6D8C28"/>
                </a:solidFill>
              </a:defRPr>
            </a:lvl1pPr>
          </a:lstStyle>
          <a:p>
            <a:fld id="{B23670BB-DC85-5344-A485-00B499255D99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6" name="Marcador de pie de página 4">
            <a:extLst>
              <a:ext uri="{FF2B5EF4-FFF2-40B4-BE49-F238E27FC236}">
                <a16:creationId xmlns:a16="http://schemas.microsoft.com/office/drawing/2014/main" id="{BCDB9E72-8C68-1CDC-1D31-744073B49D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41851" y="6582658"/>
            <a:ext cx="4723435" cy="365125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6D8C28"/>
                </a:solidFill>
                <a:latin typeface="+mj-lt"/>
              </a:defRPr>
            </a:lvl1pPr>
          </a:lstStyle>
          <a:p>
            <a:r>
              <a:rPr lang="it-IT" kern="100">
                <a:ea typeface="Calibri" panose="020F0502020204030204" pitchFamily="34" charset="0"/>
                <a:cs typeface="Times New Roman" panose="02020603050405020304" pitchFamily="18" charset="0"/>
              </a:rPr>
              <a:t>Disclosure or reproduction without prior permission of HALOTEX is prohibited.</a:t>
            </a:r>
            <a:endParaRPr lang="es-ES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526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9F5D4B-E01B-F5B9-17D2-5F3539C98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8087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D619732-0E94-5F01-E64B-395B6CF3F1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9691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447AC48-328F-2C36-8EA4-013A4FA251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2082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58B334E-6F32-6C0C-2B7F-8A8FBA22D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9691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FC9E72A-D87A-8166-01B2-C9205BC826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2082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7" name="Marcador de número de diapositiva 5">
            <a:extLst>
              <a:ext uri="{FF2B5EF4-FFF2-40B4-BE49-F238E27FC236}">
                <a16:creationId xmlns:a16="http://schemas.microsoft.com/office/drawing/2014/main" id="{66E43758-E057-AC23-C0EC-A704B49B20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324383" y="6376346"/>
            <a:ext cx="69544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6D8C28"/>
                </a:solidFill>
              </a:defRPr>
            </a:lvl1pPr>
          </a:lstStyle>
          <a:p>
            <a:fld id="{B23670BB-DC85-5344-A485-00B499255D99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8" name="Marcador de pie de página 4">
            <a:extLst>
              <a:ext uri="{FF2B5EF4-FFF2-40B4-BE49-F238E27FC236}">
                <a16:creationId xmlns:a16="http://schemas.microsoft.com/office/drawing/2014/main" id="{F0F18977-B00E-A3EB-BD8E-DF3AC9E02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41851" y="6582658"/>
            <a:ext cx="4723435" cy="365125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6D8C28"/>
                </a:solidFill>
                <a:latin typeface="+mj-lt"/>
              </a:defRPr>
            </a:lvl1pPr>
          </a:lstStyle>
          <a:p>
            <a:r>
              <a:rPr lang="it-IT" kern="100">
                <a:ea typeface="Calibri" panose="020F0502020204030204" pitchFamily="34" charset="0"/>
                <a:cs typeface="Times New Roman" panose="02020603050405020304" pitchFamily="18" charset="0"/>
              </a:rPr>
              <a:t>Disclosure or reproduction without prior permission of HALOTEX is prohibited.</a:t>
            </a:r>
            <a:endParaRPr lang="es-ES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439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2E5480-695F-EBE5-ADD4-0FE4D1C31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087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número de diapositiva 5">
            <a:extLst>
              <a:ext uri="{FF2B5EF4-FFF2-40B4-BE49-F238E27FC236}">
                <a16:creationId xmlns:a16="http://schemas.microsoft.com/office/drawing/2014/main" id="{DDBABED4-A171-3B86-D116-8A0A4CFD81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24383" y="6376346"/>
            <a:ext cx="69544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6D8C28"/>
                </a:solidFill>
              </a:defRPr>
            </a:lvl1pPr>
          </a:lstStyle>
          <a:p>
            <a:fld id="{B23670BB-DC85-5344-A485-00B499255D99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4" name="Marcador de pie de página 4">
            <a:extLst>
              <a:ext uri="{FF2B5EF4-FFF2-40B4-BE49-F238E27FC236}">
                <a16:creationId xmlns:a16="http://schemas.microsoft.com/office/drawing/2014/main" id="{6155277D-6E9E-B152-BD18-F7C511C03B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41851" y="6582658"/>
            <a:ext cx="4723435" cy="365125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6D8C28"/>
                </a:solidFill>
                <a:latin typeface="+mj-lt"/>
              </a:defRPr>
            </a:lvl1pPr>
          </a:lstStyle>
          <a:p>
            <a:r>
              <a:rPr lang="it-IT" kern="100">
                <a:ea typeface="Calibri" panose="020F0502020204030204" pitchFamily="34" charset="0"/>
                <a:cs typeface="Times New Roman" panose="02020603050405020304" pitchFamily="18" charset="0"/>
              </a:rPr>
              <a:t>Disclosure or reproduction without prior permission of HALOTEX is prohibited.</a:t>
            </a:r>
            <a:endParaRPr lang="es-ES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471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5">
            <a:extLst>
              <a:ext uri="{FF2B5EF4-FFF2-40B4-BE49-F238E27FC236}">
                <a16:creationId xmlns:a16="http://schemas.microsoft.com/office/drawing/2014/main" id="{6172DB5A-D823-1948-15F4-5E539C8F6E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24383" y="6376346"/>
            <a:ext cx="69544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6D8C28"/>
                </a:solidFill>
              </a:defRPr>
            </a:lvl1pPr>
          </a:lstStyle>
          <a:p>
            <a:fld id="{B23670BB-DC85-5344-A485-00B499255D99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795D95-DC1B-D03D-4DE7-ED4731846B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41851" y="6582658"/>
            <a:ext cx="4723435" cy="365125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6D8C28"/>
                </a:solidFill>
                <a:latin typeface="+mj-lt"/>
              </a:defRPr>
            </a:lvl1pPr>
          </a:lstStyle>
          <a:p>
            <a:r>
              <a:rPr lang="it-IT" kern="100">
                <a:ea typeface="Calibri" panose="020F0502020204030204" pitchFamily="34" charset="0"/>
                <a:cs typeface="Times New Roman" panose="02020603050405020304" pitchFamily="18" charset="0"/>
              </a:rPr>
              <a:t>Disclosure or reproduction without prior permission of HALOTEX is prohibited.</a:t>
            </a:r>
            <a:endParaRPr lang="es-ES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308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9468A2-30D6-6612-2E09-BE616AF04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3F18EB-C5AC-DEF8-413F-BB6B059BA1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4A045CC-4AF5-5CAE-56E7-E50E782756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número de diapositiva 5">
            <a:extLst>
              <a:ext uri="{FF2B5EF4-FFF2-40B4-BE49-F238E27FC236}">
                <a16:creationId xmlns:a16="http://schemas.microsoft.com/office/drawing/2014/main" id="{189523FC-AC12-4473-5380-7517EF4364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24383" y="6376346"/>
            <a:ext cx="69544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6D8C28"/>
                </a:solidFill>
              </a:defRPr>
            </a:lvl1pPr>
          </a:lstStyle>
          <a:p>
            <a:fld id="{B23670BB-DC85-5344-A485-00B499255D99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6" name="Marcador de pie de página 4">
            <a:extLst>
              <a:ext uri="{FF2B5EF4-FFF2-40B4-BE49-F238E27FC236}">
                <a16:creationId xmlns:a16="http://schemas.microsoft.com/office/drawing/2014/main" id="{0DE0CB96-7BD6-EA3B-5D3B-E44F290D99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41851" y="6582658"/>
            <a:ext cx="4723435" cy="365125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6D8C28"/>
                </a:solidFill>
                <a:latin typeface="+mj-lt"/>
              </a:defRPr>
            </a:lvl1pPr>
          </a:lstStyle>
          <a:p>
            <a:r>
              <a:rPr lang="it-IT" kern="100">
                <a:ea typeface="Calibri" panose="020F0502020204030204" pitchFamily="34" charset="0"/>
                <a:cs typeface="Times New Roman" panose="02020603050405020304" pitchFamily="18" charset="0"/>
              </a:rPr>
              <a:t>Disclosure or reproduction without prior permission of HALOTEX is prohibited.</a:t>
            </a:r>
            <a:endParaRPr lang="es-ES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263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FD1B76-01EC-FF4F-23D0-A72A3C421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7F4F03D-D151-C199-5488-50C04C2D18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4480A4A-10D2-C7AA-5833-C26CFB1A6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número de diapositiva 5">
            <a:extLst>
              <a:ext uri="{FF2B5EF4-FFF2-40B4-BE49-F238E27FC236}">
                <a16:creationId xmlns:a16="http://schemas.microsoft.com/office/drawing/2014/main" id="{4F5F780E-558B-F743-AE28-FD114480B8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24383" y="6376346"/>
            <a:ext cx="69544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6D8C28"/>
                </a:solidFill>
              </a:defRPr>
            </a:lvl1pPr>
          </a:lstStyle>
          <a:p>
            <a:fld id="{B23670BB-DC85-5344-A485-00B499255D99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6" name="Marcador de pie de página 4">
            <a:extLst>
              <a:ext uri="{FF2B5EF4-FFF2-40B4-BE49-F238E27FC236}">
                <a16:creationId xmlns:a16="http://schemas.microsoft.com/office/drawing/2014/main" id="{EBB71678-DD8D-8C60-94CC-9D7BCAFA10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41851" y="6582658"/>
            <a:ext cx="4723435" cy="365125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6D8C28"/>
                </a:solidFill>
                <a:latin typeface="+mj-lt"/>
              </a:defRPr>
            </a:lvl1pPr>
          </a:lstStyle>
          <a:p>
            <a:r>
              <a:rPr lang="it-IT" kern="100">
                <a:ea typeface="Calibri" panose="020F0502020204030204" pitchFamily="34" charset="0"/>
                <a:cs typeface="Times New Roman" panose="02020603050405020304" pitchFamily="18" charset="0"/>
              </a:rPr>
              <a:t>Disclosure or reproduction without prior permission of HALOTEX is prohibited.</a:t>
            </a:r>
            <a:endParaRPr lang="es-ES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793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9281CCA-D744-4ED5-9D05-9EDEFD4F3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087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9D6EF80-BF3B-2C3E-5863-5F11F71D2A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4137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8" name="Marcador de número de diapositiva 5">
            <a:extLst>
              <a:ext uri="{FF2B5EF4-FFF2-40B4-BE49-F238E27FC236}">
                <a16:creationId xmlns:a16="http://schemas.microsoft.com/office/drawing/2014/main" id="{0B730FF7-40AE-5AE1-F25B-7FB9A507CE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24383" y="6376346"/>
            <a:ext cx="69544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6D8C28"/>
                </a:solidFill>
              </a:defRPr>
            </a:lvl1pPr>
          </a:lstStyle>
          <a:p>
            <a:fld id="{B23670BB-DC85-5344-A485-00B499255D99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9" name="Marcador de pie de página 4">
            <a:extLst>
              <a:ext uri="{FF2B5EF4-FFF2-40B4-BE49-F238E27FC236}">
                <a16:creationId xmlns:a16="http://schemas.microsoft.com/office/drawing/2014/main" id="{99EA5A96-6FEA-CB71-3411-51D0CAA5B6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41851" y="6582658"/>
            <a:ext cx="4723435" cy="365125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6D8C28"/>
                </a:solidFill>
                <a:latin typeface="+mj-lt"/>
              </a:defRPr>
            </a:lvl1pPr>
          </a:lstStyle>
          <a:p>
            <a:r>
              <a:rPr lang="it-IT" kern="100">
                <a:ea typeface="Calibri" panose="020F0502020204030204" pitchFamily="34" charset="0"/>
                <a:cs typeface="Times New Roman" panose="02020603050405020304" pitchFamily="18" charset="0"/>
              </a:rPr>
              <a:t>Disclosure or reproduction without prior permission of HALOTEX is prohibited.</a:t>
            </a:r>
            <a:endParaRPr lang="es-ES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890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3" r:id="rId10"/>
    <p:sldLayoutId id="2147483657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351146C5-2AF2-4045-9EAE-9B52A2750250}"/>
              </a:ext>
            </a:extLst>
          </p:cNvPr>
          <p:cNvSpPr txBox="1"/>
          <p:nvPr/>
        </p:nvSpPr>
        <p:spPr>
          <a:xfrm>
            <a:off x="3934563" y="1910470"/>
            <a:ext cx="8323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6D8C2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HALOPHYTE BIOREFINERY PROCESS FOR SUSTAINABLE PRODUCTION OF TEXTILES, COMPOSITES, AND HIGH-VALUE BIOCHEMICALS</a:t>
            </a:r>
            <a:endParaRPr lang="es-ES" b="1" dirty="0">
              <a:solidFill>
                <a:srgbClr val="6D8C2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Google Shape;167;p25">
            <a:extLst>
              <a:ext uri="{FF2B5EF4-FFF2-40B4-BE49-F238E27FC236}">
                <a16:creationId xmlns:a16="http://schemas.microsoft.com/office/drawing/2014/main" id="{67175731-EF17-E335-1D99-09DAD3A11F26}"/>
              </a:ext>
            </a:extLst>
          </p:cNvPr>
          <p:cNvSpPr txBox="1"/>
          <p:nvPr/>
        </p:nvSpPr>
        <p:spPr>
          <a:xfrm>
            <a:off x="3934565" y="2902348"/>
            <a:ext cx="8060212" cy="1361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0" i="0" u="none" strike="noStrike" cap="none" dirty="0">
                <a:solidFill>
                  <a:srgbClr val="6D8C28"/>
                </a:solidFill>
                <a:latin typeface="Arial" panose="020B0604020202020204" pitchFamily="34" charset="0"/>
                <a:ea typeface="Avenir"/>
                <a:cs typeface="Arial" panose="020B0604020202020204" pitchFamily="34" charset="0"/>
                <a:sym typeface="Avenir"/>
              </a:rPr>
              <a:t>WPX – </a:t>
            </a:r>
            <a:r>
              <a:rPr lang="it-IT" sz="2400" b="0" i="0" u="none" strike="noStrike" cap="none" dirty="0" err="1">
                <a:solidFill>
                  <a:srgbClr val="6D8C28"/>
                </a:solidFill>
                <a:latin typeface="Arial" panose="020B0604020202020204" pitchFamily="34" charset="0"/>
                <a:ea typeface="Avenir"/>
                <a:cs typeface="Arial" panose="020B0604020202020204" pitchFamily="34" charset="0"/>
                <a:sym typeface="Avenir"/>
              </a:rPr>
              <a:t>name_of_the_WP</a:t>
            </a:r>
            <a:endParaRPr dirty="0">
              <a:solidFill>
                <a:srgbClr val="6D8C2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050" b="0" i="0" u="none" strike="noStrike" cap="none" dirty="0">
              <a:solidFill>
                <a:srgbClr val="6D8C28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b="0" i="0" u="none" strike="noStrike" cap="none" dirty="0">
                <a:solidFill>
                  <a:srgbClr val="6D8C28"/>
                </a:solidFill>
                <a:latin typeface="Arial" panose="020B0604020202020204" pitchFamily="34" charset="0"/>
                <a:ea typeface="Avenir"/>
                <a:cs typeface="Arial" panose="020B0604020202020204" pitchFamily="34" charset="0"/>
                <a:sym typeface="Avenir"/>
              </a:rPr>
              <a:t>WP leader: </a:t>
            </a:r>
            <a:r>
              <a:rPr lang="it-IT" sz="1600" b="0" i="0" u="none" strike="noStrike" cap="none" dirty="0" err="1">
                <a:solidFill>
                  <a:srgbClr val="6D8C28"/>
                </a:solidFill>
                <a:latin typeface="Arial" panose="020B0604020202020204" pitchFamily="34" charset="0"/>
                <a:ea typeface="Avenir"/>
                <a:cs typeface="Arial" panose="020B0604020202020204" pitchFamily="34" charset="0"/>
                <a:sym typeface="Avenir"/>
              </a:rPr>
              <a:t>participant_acronym</a:t>
            </a:r>
            <a:endParaRPr dirty="0">
              <a:solidFill>
                <a:srgbClr val="6D8C2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600" b="0" i="0" u="none" strike="noStrike" cap="none" dirty="0">
              <a:solidFill>
                <a:srgbClr val="6D8C28"/>
              </a:solidFill>
              <a:latin typeface="Arial" panose="020B0604020202020204" pitchFamily="34" charset="0"/>
              <a:ea typeface="Avenir"/>
              <a:cs typeface="Arial" panose="020B0604020202020204" pitchFamily="34" charset="0"/>
              <a:sym typeface="Avenir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b="0" i="0" u="none" strike="noStrike" cap="none" dirty="0">
                <a:solidFill>
                  <a:srgbClr val="6D8C28"/>
                </a:solidFill>
                <a:latin typeface="Arial" panose="020B0604020202020204" pitchFamily="34" charset="0"/>
                <a:ea typeface="Avenir"/>
                <a:cs typeface="Arial" panose="020B0604020202020204" pitchFamily="34" charset="0"/>
                <a:sym typeface="Avenir"/>
              </a:rPr>
              <a:t>WP duration: MX – MY</a:t>
            </a:r>
            <a:endParaRPr dirty="0">
              <a:solidFill>
                <a:srgbClr val="6D8C2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Google Shape;168;p25">
            <a:extLst>
              <a:ext uri="{FF2B5EF4-FFF2-40B4-BE49-F238E27FC236}">
                <a16:creationId xmlns:a16="http://schemas.microsoft.com/office/drawing/2014/main" id="{7BE991E7-2A5B-90D7-148E-A1F0462E5397}"/>
              </a:ext>
            </a:extLst>
          </p:cNvPr>
          <p:cNvSpPr/>
          <p:nvPr/>
        </p:nvSpPr>
        <p:spPr>
          <a:xfrm>
            <a:off x="3934563" y="4546520"/>
            <a:ext cx="227164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b="0" i="0" u="none" strike="noStrike" cap="none" dirty="0">
                <a:solidFill>
                  <a:srgbClr val="6D8C28"/>
                </a:solidFill>
                <a:latin typeface="Arial" panose="020B0604020202020204" pitchFamily="34" charset="0"/>
                <a:ea typeface="Avenir"/>
                <a:cs typeface="Arial" panose="020B0604020202020204" pitchFamily="34" charset="0"/>
                <a:sym typeface="Avenir"/>
              </a:rPr>
              <a:t>Duration: ?? </a:t>
            </a:r>
            <a:r>
              <a:rPr lang="it-IT" sz="1400" b="0" i="0" u="none" strike="noStrike" cap="none" dirty="0" err="1">
                <a:solidFill>
                  <a:srgbClr val="6D8C28"/>
                </a:solidFill>
                <a:latin typeface="Arial" panose="020B0604020202020204" pitchFamily="34" charset="0"/>
                <a:ea typeface="Avenir"/>
                <a:cs typeface="Arial" panose="020B0604020202020204" pitchFamily="34" charset="0"/>
                <a:sym typeface="Avenir"/>
              </a:rPr>
              <a:t>months</a:t>
            </a:r>
            <a:endParaRPr dirty="0">
              <a:solidFill>
                <a:srgbClr val="6D8C2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b="0" i="0" u="none" strike="noStrike" cap="none" dirty="0" err="1">
                <a:solidFill>
                  <a:srgbClr val="6D8C28"/>
                </a:solidFill>
                <a:latin typeface="Arial" panose="020B0604020202020204" pitchFamily="34" charset="0"/>
                <a:ea typeface="Avenir"/>
                <a:cs typeface="Arial" panose="020B0604020202020204" pitchFamily="34" charset="0"/>
                <a:sym typeface="Avenir"/>
              </a:rPr>
              <a:t>Starting</a:t>
            </a:r>
            <a:r>
              <a:rPr lang="it-IT" sz="1400" b="0" i="0" u="none" strike="noStrike" cap="none" dirty="0">
                <a:solidFill>
                  <a:srgbClr val="6D8C28"/>
                </a:solidFill>
                <a:latin typeface="Arial" panose="020B0604020202020204" pitchFamily="34" charset="0"/>
                <a:ea typeface="Avenir"/>
                <a:cs typeface="Arial" panose="020B0604020202020204" pitchFamily="34" charset="0"/>
                <a:sym typeface="Avenir"/>
              </a:rPr>
              <a:t> date: ??</a:t>
            </a:r>
            <a:endParaRPr dirty="0">
              <a:solidFill>
                <a:srgbClr val="6D8C2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2755F7C-010D-1491-3AB0-87C1586B048C}"/>
              </a:ext>
            </a:extLst>
          </p:cNvPr>
          <p:cNvSpPr txBox="1"/>
          <p:nvPr/>
        </p:nvSpPr>
        <p:spPr>
          <a:xfrm>
            <a:off x="3917758" y="6225682"/>
            <a:ext cx="79640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Funded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European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Union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Views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opinions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expressed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however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those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(s)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and do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necessarily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reflect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those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European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Union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REA.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Neither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European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Union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nor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granting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authority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can be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held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responsible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them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ES" dirty="0"/>
          </a:p>
        </p:txBody>
      </p:sp>
      <p:pic>
        <p:nvPicPr>
          <p:cNvPr id="11" name="Imagen 10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5C995C2F-D924-6058-F5B1-624F997F21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5507" y="5595412"/>
            <a:ext cx="3092073" cy="646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959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33"/>
          <p:cNvSpPr txBox="1"/>
          <p:nvPr/>
        </p:nvSpPr>
        <p:spPr>
          <a:xfrm>
            <a:off x="887325" y="879934"/>
            <a:ext cx="10417350" cy="634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15252"/>
              </a:buClr>
              <a:buSzPts val="2800"/>
              <a:buFont typeface="Avenir"/>
              <a:buNone/>
            </a:pPr>
            <a:r>
              <a:rPr lang="it-IT" sz="2800" dirty="0">
                <a:solidFill>
                  <a:srgbClr val="6D8C28"/>
                </a:solidFill>
                <a:latin typeface="+mj-lt"/>
                <a:ea typeface="Avenir"/>
                <a:cs typeface="Avenir"/>
                <a:sym typeface="Avenir"/>
              </a:rPr>
              <a:t>WPX – RISKS</a:t>
            </a:r>
          </a:p>
        </p:txBody>
      </p:sp>
      <p:graphicFrame>
        <p:nvGraphicFramePr>
          <p:cNvPr id="253" name="Google Shape;253;p33"/>
          <p:cNvGraphicFramePr/>
          <p:nvPr>
            <p:extLst>
              <p:ext uri="{D42A27DB-BD31-4B8C-83A1-F6EECF244321}">
                <p14:modId xmlns:p14="http://schemas.microsoft.com/office/powerpoint/2010/main" val="1244830960"/>
              </p:ext>
            </p:extLst>
          </p:nvPr>
        </p:nvGraphicFramePr>
        <p:xfrm>
          <a:off x="1122744" y="1851949"/>
          <a:ext cx="9979758" cy="3788735"/>
        </p:xfrm>
        <a:graphic>
          <a:graphicData uri="http://schemas.openxmlformats.org/drawingml/2006/table">
            <a:tbl>
              <a:tblPr>
                <a:noFill/>
                <a:tableStyleId>{4C9BE66B-CC3E-46B7-B852-70D1D9EF80A2}</a:tableStyleId>
              </a:tblPr>
              <a:tblGrid>
                <a:gridCol w="1010856">
                  <a:extLst>
                    <a:ext uri="{9D8B030D-6E8A-4147-A177-3AD203B41FA5}">
                      <a16:colId xmlns:a16="http://schemas.microsoft.com/office/drawing/2014/main" val="3843484008"/>
                    </a:ext>
                  </a:extLst>
                </a:gridCol>
                <a:gridCol w="36381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90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16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97869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-DK" sz="1600" b="1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Risk </a:t>
                      </a:r>
                      <a:r>
                        <a:rPr lang="it-IT" sz="1600" b="1" i="0" u="none" strike="noStrike" kern="1200" cap="none" dirty="0">
                          <a:solidFill>
                            <a:schemeClr val="tx1"/>
                          </a:solidFill>
                          <a:latin typeface="Calibri"/>
                          <a:ea typeface="Avenir"/>
                          <a:cs typeface="Avenir"/>
                          <a:sym typeface="Avenir"/>
                        </a:rPr>
                        <a:t>N°</a:t>
                      </a:r>
                      <a:endParaRPr sz="1600" b="1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1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Risk </a:t>
                      </a:r>
                      <a:r>
                        <a:rPr lang="it-IT" sz="1600" b="1" i="0" u="none" strike="noStrike" cap="none" dirty="0" err="1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description</a:t>
                      </a:r>
                      <a:endParaRPr sz="1600" b="1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1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Mitigation measures</a:t>
                      </a:r>
                      <a:endParaRPr sz="1600" b="1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1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Risk assessment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1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(High/Low/Medium)</a:t>
                      </a:r>
                      <a:endParaRPr sz="1600" b="1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181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F6128"/>
                        </a:buClr>
                        <a:buSzPts val="1200"/>
                        <a:buFont typeface="Avenir"/>
                        <a:buNone/>
                      </a:pPr>
                      <a:endParaRPr sz="12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F6128"/>
                        </a:buClr>
                        <a:buSzPts val="1200"/>
                        <a:buFont typeface="Avenir"/>
                        <a:buNone/>
                      </a:pPr>
                      <a:endParaRPr sz="12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181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F6128"/>
                        </a:buClr>
                        <a:buSzPts val="1200"/>
                        <a:buFont typeface="Avenir"/>
                        <a:buNone/>
                      </a:pP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F6128"/>
                        </a:buClr>
                        <a:buSzPts val="1200"/>
                        <a:buFont typeface="Avenir"/>
                        <a:buNone/>
                      </a:pP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181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F6128"/>
                        </a:buClr>
                        <a:buSzPts val="1200"/>
                        <a:buFont typeface="Avenir"/>
                        <a:buNone/>
                      </a:pP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F6128"/>
                        </a:buClr>
                        <a:buSzPts val="1200"/>
                        <a:buFont typeface="Avenir"/>
                        <a:buNone/>
                      </a:pP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181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F6128"/>
                        </a:buClr>
                        <a:buSzPts val="1200"/>
                        <a:buFont typeface="Avenir"/>
                        <a:buNone/>
                      </a:pP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F6128"/>
                        </a:buClr>
                        <a:buSzPts val="1200"/>
                        <a:buFont typeface="Avenir"/>
                        <a:buNone/>
                      </a:pP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181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F6128"/>
                        </a:buClr>
                        <a:buSzPts val="1200"/>
                        <a:buFont typeface="Avenir"/>
                        <a:buNone/>
                      </a:pP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F6128"/>
                        </a:buClr>
                        <a:buSzPts val="1200"/>
                        <a:buFont typeface="Avenir"/>
                        <a:buNone/>
                      </a:pP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181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F6128"/>
                        </a:buClr>
                        <a:buSzPts val="1200"/>
                        <a:buFont typeface="Avenir"/>
                        <a:buNone/>
                      </a:pPr>
                      <a:endParaRPr sz="12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F6128"/>
                        </a:buClr>
                        <a:buSzPts val="1200"/>
                        <a:buFont typeface="Avenir"/>
                        <a:buNone/>
                      </a:pPr>
                      <a:endParaRPr sz="12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335FAD1-810F-E30F-F3BA-8C4A282E9D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kern="100">
                <a:ea typeface="Calibri" panose="020F0502020204030204" pitchFamily="34" charset="0"/>
                <a:cs typeface="Times New Roman" panose="02020603050405020304" pitchFamily="18" charset="0"/>
              </a:rPr>
              <a:t>Disclosure or reproduction without prior permission of HALOTEX is prohibited.</a:t>
            </a:r>
            <a:endParaRPr lang="es-ES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D2311E9-55E7-2392-A9B0-523A9812A8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23670BB-DC85-5344-A485-00B499255D99}" type="slidenum">
              <a:rPr lang="es-ES_tradnl" smtClean="0"/>
              <a:pPr/>
              <a:t>10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313559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34"/>
          <p:cNvSpPr txBox="1"/>
          <p:nvPr/>
        </p:nvSpPr>
        <p:spPr>
          <a:xfrm>
            <a:off x="887325" y="879934"/>
            <a:ext cx="10417350" cy="634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15252"/>
              </a:buClr>
              <a:buSzPts val="2800"/>
              <a:buFont typeface="Avenir"/>
              <a:buNone/>
            </a:pPr>
            <a:r>
              <a:rPr lang="it-IT" sz="2800" dirty="0">
                <a:solidFill>
                  <a:srgbClr val="6D8C28"/>
                </a:solidFill>
                <a:latin typeface="+mj-lt"/>
                <a:ea typeface="Avenir"/>
                <a:cs typeface="Avenir"/>
                <a:sym typeface="Avenir"/>
              </a:rPr>
              <a:t>NEXT 6 MONTHS’ ACTIVITY</a:t>
            </a:r>
          </a:p>
        </p:txBody>
      </p:sp>
      <p:sp>
        <p:nvSpPr>
          <p:cNvPr id="4" name="Google Shape;208;p28">
            <a:extLst>
              <a:ext uri="{FF2B5EF4-FFF2-40B4-BE49-F238E27FC236}">
                <a16:creationId xmlns:a16="http://schemas.microsoft.com/office/drawing/2014/main" id="{D14F89BE-3EA1-D2CD-1FB0-60817FEE0195}"/>
              </a:ext>
            </a:extLst>
          </p:cNvPr>
          <p:cNvSpPr txBox="1"/>
          <p:nvPr/>
        </p:nvSpPr>
        <p:spPr>
          <a:xfrm>
            <a:off x="887325" y="4370522"/>
            <a:ext cx="10417351" cy="1185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ts val="2400"/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  <a:latin typeface="+mj-lt"/>
                <a:ea typeface="Avenir"/>
                <a:cs typeface="Avenir"/>
                <a:sym typeface="Avenir"/>
              </a:rPr>
              <a:t>Explain the next actions</a:t>
            </a:r>
            <a:endParaRPr dirty="0">
              <a:solidFill>
                <a:schemeClr val="tx1"/>
              </a:solidFill>
              <a:latin typeface="+mj-lt"/>
              <a:ea typeface="Avenir"/>
              <a:cs typeface="Avenir"/>
              <a:sym typeface="Avenir"/>
            </a:endParaRPr>
          </a:p>
          <a:p>
            <a:pPr marL="228600" marR="0" lvl="0" indent="-25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ts val="3200"/>
              <a:buFont typeface="Arial"/>
              <a:buNone/>
            </a:pPr>
            <a:endParaRPr sz="3200" dirty="0">
              <a:solidFill>
                <a:schemeClr val="tx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" name="Tabella 11">
            <a:extLst>
              <a:ext uri="{FF2B5EF4-FFF2-40B4-BE49-F238E27FC236}">
                <a16:creationId xmlns:a16="http://schemas.microsoft.com/office/drawing/2014/main" id="{D00E295E-7A6F-C695-9DA7-E993DAE8AF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217441"/>
              </p:ext>
            </p:extLst>
          </p:nvPr>
        </p:nvGraphicFramePr>
        <p:xfrm>
          <a:off x="887324" y="1824407"/>
          <a:ext cx="11113050" cy="1843308"/>
        </p:xfrm>
        <a:graphic>
          <a:graphicData uri="http://schemas.openxmlformats.org/drawingml/2006/table">
            <a:tbl>
              <a:tblPr/>
              <a:tblGrid>
                <a:gridCol w="222261">
                  <a:extLst>
                    <a:ext uri="{9D8B030D-6E8A-4147-A177-3AD203B41FA5}">
                      <a16:colId xmlns:a16="http://schemas.microsoft.com/office/drawing/2014/main" val="504217140"/>
                    </a:ext>
                  </a:extLst>
                </a:gridCol>
                <a:gridCol w="222261">
                  <a:extLst>
                    <a:ext uri="{9D8B030D-6E8A-4147-A177-3AD203B41FA5}">
                      <a16:colId xmlns:a16="http://schemas.microsoft.com/office/drawing/2014/main" val="1437175515"/>
                    </a:ext>
                  </a:extLst>
                </a:gridCol>
                <a:gridCol w="2222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2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2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2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22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22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226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226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226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2226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2226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2226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2226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2226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2226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22261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22261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22261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22261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22261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22261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22261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222261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222261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222261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222261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222261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222261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222261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222261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222261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222261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222261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  <a:gridCol w="222261">
                  <a:extLst>
                    <a:ext uri="{9D8B030D-6E8A-4147-A177-3AD203B41FA5}">
                      <a16:colId xmlns:a16="http://schemas.microsoft.com/office/drawing/2014/main" val="20033"/>
                    </a:ext>
                  </a:extLst>
                </a:gridCol>
                <a:gridCol w="222261">
                  <a:extLst>
                    <a:ext uri="{9D8B030D-6E8A-4147-A177-3AD203B41FA5}">
                      <a16:colId xmlns:a16="http://schemas.microsoft.com/office/drawing/2014/main" val="20034"/>
                    </a:ext>
                  </a:extLst>
                </a:gridCol>
                <a:gridCol w="222261">
                  <a:extLst>
                    <a:ext uri="{9D8B030D-6E8A-4147-A177-3AD203B41FA5}">
                      <a16:colId xmlns:a16="http://schemas.microsoft.com/office/drawing/2014/main" val="20035"/>
                    </a:ext>
                  </a:extLst>
                </a:gridCol>
                <a:gridCol w="222261">
                  <a:extLst>
                    <a:ext uri="{9D8B030D-6E8A-4147-A177-3AD203B41FA5}">
                      <a16:colId xmlns:a16="http://schemas.microsoft.com/office/drawing/2014/main" val="20036"/>
                    </a:ext>
                  </a:extLst>
                </a:gridCol>
                <a:gridCol w="222261">
                  <a:extLst>
                    <a:ext uri="{9D8B030D-6E8A-4147-A177-3AD203B41FA5}">
                      <a16:colId xmlns:a16="http://schemas.microsoft.com/office/drawing/2014/main" val="20037"/>
                    </a:ext>
                  </a:extLst>
                </a:gridCol>
                <a:gridCol w="222261">
                  <a:extLst>
                    <a:ext uri="{9D8B030D-6E8A-4147-A177-3AD203B41FA5}">
                      <a16:colId xmlns:a16="http://schemas.microsoft.com/office/drawing/2014/main" val="20038"/>
                    </a:ext>
                  </a:extLst>
                </a:gridCol>
                <a:gridCol w="222261">
                  <a:extLst>
                    <a:ext uri="{9D8B030D-6E8A-4147-A177-3AD203B41FA5}">
                      <a16:colId xmlns:a16="http://schemas.microsoft.com/office/drawing/2014/main" val="20039"/>
                    </a:ext>
                  </a:extLst>
                </a:gridCol>
                <a:gridCol w="222261">
                  <a:extLst>
                    <a:ext uri="{9D8B030D-6E8A-4147-A177-3AD203B41FA5}">
                      <a16:colId xmlns:a16="http://schemas.microsoft.com/office/drawing/2014/main" val="20040"/>
                    </a:ext>
                  </a:extLst>
                </a:gridCol>
                <a:gridCol w="222261">
                  <a:extLst>
                    <a:ext uri="{9D8B030D-6E8A-4147-A177-3AD203B41FA5}">
                      <a16:colId xmlns:a16="http://schemas.microsoft.com/office/drawing/2014/main" val="20041"/>
                    </a:ext>
                  </a:extLst>
                </a:gridCol>
                <a:gridCol w="222261">
                  <a:extLst>
                    <a:ext uri="{9D8B030D-6E8A-4147-A177-3AD203B41FA5}">
                      <a16:colId xmlns:a16="http://schemas.microsoft.com/office/drawing/2014/main" val="1074599155"/>
                    </a:ext>
                  </a:extLst>
                </a:gridCol>
                <a:gridCol w="222261">
                  <a:extLst>
                    <a:ext uri="{9D8B030D-6E8A-4147-A177-3AD203B41FA5}">
                      <a16:colId xmlns:a16="http://schemas.microsoft.com/office/drawing/2014/main" val="4099123421"/>
                    </a:ext>
                  </a:extLst>
                </a:gridCol>
                <a:gridCol w="222261">
                  <a:extLst>
                    <a:ext uri="{9D8B030D-6E8A-4147-A177-3AD203B41FA5}">
                      <a16:colId xmlns:a16="http://schemas.microsoft.com/office/drawing/2014/main" val="2994487417"/>
                    </a:ext>
                  </a:extLst>
                </a:gridCol>
                <a:gridCol w="222261">
                  <a:extLst>
                    <a:ext uri="{9D8B030D-6E8A-4147-A177-3AD203B41FA5}">
                      <a16:colId xmlns:a16="http://schemas.microsoft.com/office/drawing/2014/main" val="1412823631"/>
                    </a:ext>
                  </a:extLst>
                </a:gridCol>
                <a:gridCol w="222261">
                  <a:extLst>
                    <a:ext uri="{9D8B030D-6E8A-4147-A177-3AD203B41FA5}">
                      <a16:colId xmlns:a16="http://schemas.microsoft.com/office/drawing/2014/main" val="3922950458"/>
                    </a:ext>
                  </a:extLst>
                </a:gridCol>
                <a:gridCol w="222261">
                  <a:extLst>
                    <a:ext uri="{9D8B030D-6E8A-4147-A177-3AD203B41FA5}">
                      <a16:colId xmlns:a16="http://schemas.microsoft.com/office/drawing/2014/main" val="3972407909"/>
                    </a:ext>
                  </a:extLst>
                </a:gridCol>
              </a:tblGrid>
              <a:tr h="370855"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E6E1D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D8C2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E6E1D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D8C28"/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E6E1D1"/>
                          </a:solidFill>
                          <a:effectLst/>
                          <a:latin typeface="Calibri"/>
                        </a:rPr>
                        <a:t>Year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D8C2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E6E1D1"/>
                          </a:solidFill>
                          <a:effectLst/>
                          <a:latin typeface="Calibri"/>
                        </a:rPr>
                        <a:t>Year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D8C2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E6E1D1"/>
                          </a:solidFill>
                          <a:effectLst/>
                          <a:latin typeface="Calibri"/>
                        </a:rPr>
                        <a:t>Year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D8C2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E6E1D1"/>
                          </a:solidFill>
                          <a:effectLst/>
                          <a:latin typeface="Calibri"/>
                        </a:rPr>
                        <a:t>Year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D8C2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388"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213"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42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44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46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47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21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WPx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WPX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8439236"/>
                  </a:ext>
                </a:extLst>
              </a:tr>
              <a:tr h="27121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Tx.x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8904482"/>
                  </a:ext>
                </a:extLst>
              </a:tr>
              <a:tr h="27121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Tx.x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6737254"/>
                  </a:ext>
                </a:extLst>
              </a:tr>
              <a:tr h="27121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Tx.x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8063281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50696DCE-CBAD-8158-8C54-CA7B87DC972D}"/>
              </a:ext>
            </a:extLst>
          </p:cNvPr>
          <p:cNvSpPr/>
          <p:nvPr/>
        </p:nvSpPr>
        <p:spPr>
          <a:xfrm>
            <a:off x="2369820" y="2606040"/>
            <a:ext cx="1379220" cy="1061675"/>
          </a:xfrm>
          <a:prstGeom prst="rect">
            <a:avLst/>
          </a:prstGeom>
          <a:noFill/>
          <a:ln w="28575">
            <a:prstDash val="dash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arcador de pie de página 6">
            <a:extLst>
              <a:ext uri="{FF2B5EF4-FFF2-40B4-BE49-F238E27FC236}">
                <a16:creationId xmlns:a16="http://schemas.microsoft.com/office/drawing/2014/main" id="{A5EFA1F5-B899-85FE-A294-0137D2CA96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kern="100">
                <a:ea typeface="Calibri" panose="020F0502020204030204" pitchFamily="34" charset="0"/>
                <a:cs typeface="Times New Roman" panose="02020603050405020304" pitchFamily="18" charset="0"/>
              </a:rPr>
              <a:t>Disclosure or reproduction without prior permission of HALOTEX is prohibited.</a:t>
            </a:r>
            <a:endParaRPr lang="es-ES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Marcador de número de diapositiva 7">
            <a:extLst>
              <a:ext uri="{FF2B5EF4-FFF2-40B4-BE49-F238E27FC236}">
                <a16:creationId xmlns:a16="http://schemas.microsoft.com/office/drawing/2014/main" id="{D68D3EFE-C2D0-93A7-F57E-9E7B099592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23670BB-DC85-5344-A485-00B499255D99}" type="slidenum">
              <a:rPr lang="es-ES_tradnl" smtClean="0"/>
              <a:pPr/>
              <a:t>11</a:t>
            </a:fld>
            <a:endParaRPr lang="es-ES_tradnl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35"/>
          <p:cNvSpPr txBox="1"/>
          <p:nvPr/>
        </p:nvSpPr>
        <p:spPr>
          <a:xfrm>
            <a:off x="887325" y="879934"/>
            <a:ext cx="10417350" cy="634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15252"/>
              </a:buClr>
              <a:buSzPts val="2800"/>
              <a:buFont typeface="Avenir"/>
              <a:buNone/>
            </a:pPr>
            <a:r>
              <a:rPr lang="it-IT" sz="2800" dirty="0">
                <a:solidFill>
                  <a:srgbClr val="6D8C28"/>
                </a:solidFill>
                <a:latin typeface="+mj-lt"/>
                <a:ea typeface="Avenir"/>
                <a:cs typeface="Avenir"/>
                <a:sym typeface="Avenir"/>
              </a:rPr>
              <a:t>INTERACTION WITH OTHER WPS</a:t>
            </a:r>
          </a:p>
        </p:txBody>
      </p:sp>
      <p:sp>
        <p:nvSpPr>
          <p:cNvPr id="4" name="Google Shape;208;p28">
            <a:extLst>
              <a:ext uri="{FF2B5EF4-FFF2-40B4-BE49-F238E27FC236}">
                <a16:creationId xmlns:a16="http://schemas.microsoft.com/office/drawing/2014/main" id="{06BFE00B-8E32-8D1D-F857-955DC2871A9B}"/>
              </a:ext>
            </a:extLst>
          </p:cNvPr>
          <p:cNvSpPr txBox="1"/>
          <p:nvPr/>
        </p:nvSpPr>
        <p:spPr>
          <a:xfrm>
            <a:off x="887325" y="2239956"/>
            <a:ext cx="10417351" cy="33160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ts val="1600"/>
              <a:buFont typeface="Arial"/>
              <a:buChar char="•"/>
            </a:pPr>
            <a:r>
              <a:rPr lang="it-IT" sz="1400" dirty="0">
                <a:solidFill>
                  <a:schemeClr val="tx1"/>
                </a:solidFill>
                <a:latin typeface="+mj-lt"/>
                <a:ea typeface="Avenir"/>
                <a:cs typeface="Avenir"/>
                <a:sym typeface="Avenir"/>
              </a:rPr>
              <a:t>Mention the expected input/output from other WPs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ts val="1600"/>
              <a:buFont typeface="Arial"/>
              <a:buChar char="•"/>
            </a:pPr>
            <a:r>
              <a:rPr lang="it-IT" sz="1400" dirty="0">
                <a:solidFill>
                  <a:schemeClr val="tx1"/>
                </a:solidFill>
                <a:latin typeface="+mj-lt"/>
                <a:ea typeface="Avenir"/>
                <a:cs typeface="Avenir"/>
                <a:sym typeface="Avenir"/>
              </a:rPr>
              <a:t>Highlight any relevant interactions and dependencies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ts val="1600"/>
              <a:buFont typeface="Arial"/>
              <a:buChar char="•"/>
            </a:pPr>
            <a:r>
              <a:rPr lang="it-IT" sz="1400" dirty="0">
                <a:solidFill>
                  <a:schemeClr val="tx1"/>
                </a:solidFill>
                <a:latin typeface="+mj-lt"/>
                <a:ea typeface="Avenir"/>
                <a:cs typeface="Avenir"/>
                <a:sym typeface="Avenir"/>
              </a:rPr>
              <a:t>......</a:t>
            </a:r>
            <a:endParaRPr lang="it-IT" dirty="0">
              <a:solidFill>
                <a:schemeClr val="tx1"/>
              </a:solidFill>
              <a:latin typeface="+mj-lt"/>
            </a:endParaRPr>
          </a:p>
          <a:p>
            <a:pPr marL="228600" marR="0" lvl="0" indent="-25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ts val="3200"/>
              <a:buFont typeface="Arial"/>
              <a:buNone/>
            </a:pPr>
            <a:endParaRPr sz="3200" dirty="0">
              <a:solidFill>
                <a:schemeClr val="tx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FA1B8B1-055D-F0DB-E75D-4720D1C4CA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kern="100">
                <a:ea typeface="Calibri" panose="020F0502020204030204" pitchFamily="34" charset="0"/>
                <a:cs typeface="Times New Roman" panose="02020603050405020304" pitchFamily="18" charset="0"/>
              </a:rPr>
              <a:t>Disclosure or reproduction without prior permission of HALOTEX is prohibited.</a:t>
            </a:r>
            <a:endParaRPr lang="es-ES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6F1D718-6B3B-DFF1-498F-64EA3563EF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23670BB-DC85-5344-A485-00B499255D99}" type="slidenum">
              <a:rPr lang="es-ES_tradnl" smtClean="0"/>
              <a:pPr/>
              <a:t>12</a:t>
            </a:fld>
            <a:endParaRPr lang="es-ES_tradnl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81;p36">
            <a:extLst>
              <a:ext uri="{FF2B5EF4-FFF2-40B4-BE49-F238E27FC236}">
                <a16:creationId xmlns:a16="http://schemas.microsoft.com/office/drawing/2014/main" id="{5AB1AC9E-504F-F1FF-FBF3-E55138237AF0}"/>
              </a:ext>
            </a:extLst>
          </p:cNvPr>
          <p:cNvSpPr txBox="1"/>
          <p:nvPr/>
        </p:nvSpPr>
        <p:spPr>
          <a:xfrm>
            <a:off x="3922518" y="4232552"/>
            <a:ext cx="4844963" cy="1877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dirty="0" err="1">
                <a:latin typeface="Arial" panose="020B0604020202020204" pitchFamily="34" charset="0"/>
                <a:ea typeface="Avenir"/>
                <a:cs typeface="Arial" panose="020B0604020202020204" pitchFamily="34" charset="0"/>
                <a:sym typeface="Avenir"/>
              </a:rPr>
              <a:t>Contacts</a:t>
            </a:r>
            <a:r>
              <a:rPr lang="it-IT" sz="2000" dirty="0">
                <a:latin typeface="Arial" panose="020B0604020202020204" pitchFamily="34" charset="0"/>
                <a:ea typeface="Avenir"/>
                <a:cs typeface="Arial" panose="020B0604020202020204" pitchFamily="34" charset="0"/>
                <a:sym typeface="Avenir"/>
              </a:rPr>
              <a:t>: 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latin typeface="Arial" panose="020B0604020202020204" pitchFamily="34" charset="0"/>
              <a:ea typeface="Avenir"/>
              <a:cs typeface="Arial" panose="020B0604020202020204" pitchFamily="34" charset="0"/>
              <a:sym typeface="Avenir"/>
            </a:endParaRPr>
          </a:p>
          <a:p>
            <a:pPr lvl="0"/>
            <a:r>
              <a:rPr lang="it-IT" sz="1600" dirty="0">
                <a:latin typeface="Arial" panose="020B0604020202020204" pitchFamily="34" charset="0"/>
                <a:ea typeface="Avenir"/>
                <a:cs typeface="Arial" panose="020B0604020202020204" pitchFamily="34" charset="0"/>
                <a:sym typeface="Avenir"/>
              </a:rPr>
              <a:t>Mette Hedegaard Thomsen – Coordinator (AAU)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dirty="0">
                <a:latin typeface="Arial" panose="020B0604020202020204" pitchFamily="34" charset="0"/>
                <a:ea typeface="Avenir"/>
                <a:cs typeface="Arial" panose="020B0604020202020204" pitchFamily="34" charset="0"/>
                <a:sym typeface="Avenir"/>
              </a:rPr>
              <a:t>mht@energy.aau.dk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latin typeface="Arial" panose="020B0604020202020204" pitchFamily="34" charset="0"/>
              <a:ea typeface="Avenir"/>
              <a:cs typeface="Arial" panose="020B0604020202020204" pitchFamily="34" charset="0"/>
              <a:sym typeface="Avenir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dirty="0" err="1">
                <a:latin typeface="Arial" panose="020B0604020202020204" pitchFamily="34" charset="0"/>
                <a:ea typeface="Avenir"/>
                <a:cs typeface="Arial" panose="020B0604020202020204" pitchFamily="34" charset="0"/>
                <a:sym typeface="Avenir"/>
              </a:rPr>
              <a:t>Xxxxxx</a:t>
            </a:r>
            <a:r>
              <a:rPr lang="it-IT" sz="1600" dirty="0">
                <a:latin typeface="Arial" panose="020B0604020202020204" pitchFamily="34" charset="0"/>
                <a:ea typeface="Avenir"/>
                <a:cs typeface="Arial" panose="020B0604020202020204" pitchFamily="34" charset="0"/>
                <a:sym typeface="Avenir"/>
              </a:rPr>
              <a:t> </a:t>
            </a:r>
            <a:r>
              <a:rPr lang="it-IT" sz="1600" dirty="0" err="1">
                <a:latin typeface="Arial" panose="020B0604020202020204" pitchFamily="34" charset="0"/>
                <a:ea typeface="Avenir"/>
                <a:cs typeface="Arial" panose="020B0604020202020204" pitchFamily="34" charset="0"/>
                <a:sym typeface="Avenir"/>
              </a:rPr>
              <a:t>xxxxx</a:t>
            </a:r>
            <a:r>
              <a:rPr lang="it-IT" sz="1600" dirty="0">
                <a:latin typeface="Arial" panose="020B0604020202020204" pitchFamily="34" charset="0"/>
                <a:ea typeface="Avenir"/>
                <a:cs typeface="Arial" panose="020B0604020202020204" pitchFamily="34" charset="0"/>
                <a:sym typeface="Avenir"/>
              </a:rPr>
              <a:t> – WP leader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it-IT" sz="1600" dirty="0" err="1">
                <a:latin typeface="Arial" panose="020B0604020202020204" pitchFamily="34" charset="0"/>
                <a:ea typeface="Avenir"/>
                <a:cs typeface="Arial" panose="020B0604020202020204" pitchFamily="34" charset="0"/>
                <a:sym typeface="Avenir"/>
              </a:rPr>
              <a:t>mail@mail.com</a:t>
            </a:r>
            <a:r>
              <a:rPr lang="it-IT" sz="1600" dirty="0">
                <a:latin typeface="Arial" panose="020B0604020202020204" pitchFamily="34" charset="0"/>
                <a:ea typeface="Avenir"/>
                <a:cs typeface="Arial" panose="020B0604020202020204" pitchFamily="34" charset="0"/>
                <a:sym typeface="Avenir"/>
              </a:rPr>
              <a:t> </a:t>
            </a:r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Google Shape;281;p36">
            <a:extLst>
              <a:ext uri="{FF2B5EF4-FFF2-40B4-BE49-F238E27FC236}">
                <a16:creationId xmlns:a16="http://schemas.microsoft.com/office/drawing/2014/main" id="{593320AC-FE72-8E85-6833-FC564CE02098}"/>
              </a:ext>
            </a:extLst>
          </p:cNvPr>
          <p:cNvSpPr txBox="1"/>
          <p:nvPr/>
        </p:nvSpPr>
        <p:spPr>
          <a:xfrm>
            <a:off x="3922519" y="2757450"/>
            <a:ext cx="3781228" cy="727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600" dirty="0" err="1">
                <a:solidFill>
                  <a:srgbClr val="6D8C28"/>
                </a:solidFill>
                <a:latin typeface="Arial" panose="020B0604020202020204" pitchFamily="34" charset="0"/>
                <a:ea typeface="Avenir"/>
                <a:cs typeface="Arial" panose="020B0604020202020204" pitchFamily="34" charset="0"/>
                <a:sym typeface="Avenir"/>
              </a:rPr>
              <a:t>Thank</a:t>
            </a:r>
            <a:r>
              <a:rPr lang="es-ES" sz="3600" dirty="0">
                <a:solidFill>
                  <a:srgbClr val="6D8C28"/>
                </a:solidFill>
                <a:latin typeface="Arial" panose="020B0604020202020204" pitchFamily="34" charset="0"/>
                <a:ea typeface="Avenir"/>
                <a:cs typeface="Arial" panose="020B0604020202020204" pitchFamily="34" charset="0"/>
                <a:sym typeface="Avenir"/>
              </a:rPr>
              <a:t> </a:t>
            </a:r>
            <a:r>
              <a:rPr lang="es-ES" sz="3600" dirty="0" err="1">
                <a:solidFill>
                  <a:srgbClr val="6D8C28"/>
                </a:solidFill>
                <a:latin typeface="Arial" panose="020B0604020202020204" pitchFamily="34" charset="0"/>
                <a:ea typeface="Avenir"/>
                <a:cs typeface="Arial" panose="020B0604020202020204" pitchFamily="34" charset="0"/>
                <a:sym typeface="Avenir"/>
              </a:rPr>
              <a:t>you</a:t>
            </a:r>
            <a:endParaRPr lang="it-IT" sz="3600" dirty="0">
              <a:solidFill>
                <a:srgbClr val="6D8C2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7"/>
          <p:cNvSpPr txBox="1"/>
          <p:nvPr/>
        </p:nvSpPr>
        <p:spPr>
          <a:xfrm>
            <a:off x="887325" y="879934"/>
            <a:ext cx="10417350" cy="634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15252"/>
              </a:buClr>
              <a:buSzPts val="2800"/>
              <a:buFont typeface="Avenir"/>
              <a:buNone/>
            </a:pPr>
            <a:r>
              <a:rPr lang="it-IT" sz="2800" dirty="0">
                <a:solidFill>
                  <a:srgbClr val="6D8C28"/>
                </a:solidFill>
                <a:latin typeface="+mj-lt"/>
                <a:ea typeface="Avenir"/>
                <a:cs typeface="Avenir"/>
                <a:sym typeface="Avenir"/>
              </a:rPr>
              <a:t>WP PARTICIPANTS - EFFORTS</a:t>
            </a:r>
          </a:p>
        </p:txBody>
      </p:sp>
      <p:graphicFrame>
        <p:nvGraphicFramePr>
          <p:cNvPr id="198" name="Google Shape;198;p27"/>
          <p:cNvGraphicFramePr/>
          <p:nvPr>
            <p:extLst>
              <p:ext uri="{D42A27DB-BD31-4B8C-83A1-F6EECF244321}">
                <p14:modId xmlns:p14="http://schemas.microsoft.com/office/powerpoint/2010/main" val="404181777"/>
              </p:ext>
            </p:extLst>
          </p:nvPr>
        </p:nvGraphicFramePr>
        <p:xfrm>
          <a:off x="2575734" y="2048347"/>
          <a:ext cx="7040525" cy="40793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16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7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b="1" u="none" strike="noStrike" cap="none" dirty="0">
                          <a:solidFill>
                            <a:schemeClr val="tx1"/>
                          </a:solidFill>
                          <a:sym typeface="Avenir"/>
                        </a:rPr>
                        <a:t>Partner N°</a:t>
                      </a:r>
                      <a:endParaRPr sz="1800" b="1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b="1" u="none" strike="noStrike" cap="none" dirty="0">
                          <a:solidFill>
                            <a:schemeClr val="tx1"/>
                          </a:solidFill>
                          <a:sym typeface="Avenir"/>
                        </a:rPr>
                        <a:t>Partner Name/</a:t>
                      </a:r>
                      <a:r>
                        <a:rPr lang="it-IT" sz="1800" b="1" u="none" strike="noStrike" cap="none" dirty="0" err="1">
                          <a:solidFill>
                            <a:schemeClr val="tx1"/>
                          </a:solidFill>
                          <a:sym typeface="Avenir"/>
                        </a:rPr>
                        <a:t>Acronym</a:t>
                      </a:r>
                      <a:endParaRPr sz="1800" b="1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b="1" u="none" strike="noStrike" cap="none" dirty="0" err="1">
                          <a:solidFill>
                            <a:schemeClr val="tx1"/>
                          </a:solidFill>
                          <a:sym typeface="Avenir"/>
                        </a:rPr>
                        <a:t>Effort</a:t>
                      </a:r>
                      <a:r>
                        <a:rPr lang="it-IT" sz="1800" b="1" u="none" strike="noStrike" cap="none" dirty="0">
                          <a:solidFill>
                            <a:schemeClr val="tx1"/>
                          </a:solidFill>
                          <a:sym typeface="Avenir"/>
                        </a:rPr>
                        <a:t>  (in PM)</a:t>
                      </a:r>
                      <a:endParaRPr sz="1800" b="1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b="0" u="none" strike="noStrike" cap="none" dirty="0">
                          <a:solidFill>
                            <a:schemeClr val="tx1"/>
                          </a:solidFill>
                          <a:sym typeface="Avenir"/>
                        </a:rPr>
                        <a:t>1</a:t>
                      </a:r>
                      <a:endParaRPr sz="14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AAU</a:t>
                      </a:r>
                      <a:endParaRPr sz="11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b="0" u="none" strike="noStrike" cap="none">
                          <a:solidFill>
                            <a:schemeClr val="tx1"/>
                          </a:solidFill>
                          <a:sym typeface="Avenir"/>
                        </a:rPr>
                        <a:t>XX</a:t>
                      </a:r>
                      <a:endParaRPr sz="14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b="0" u="none" strike="noStrike" cap="none" dirty="0">
                          <a:solidFill>
                            <a:schemeClr val="tx1"/>
                          </a:solidFill>
                          <a:sym typeface="Avenir"/>
                        </a:rPr>
                        <a:t>2</a:t>
                      </a:r>
                      <a:endParaRPr sz="14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DERMA</a:t>
                      </a:r>
                      <a:endParaRPr sz="11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b="0" u="none" strike="noStrike" cap="none">
                          <a:solidFill>
                            <a:schemeClr val="tx1"/>
                          </a:solidFill>
                          <a:sym typeface="Avenir"/>
                        </a:rPr>
                        <a:t>XX</a:t>
                      </a:r>
                      <a:endParaRPr sz="14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b="0" u="none" strike="noStrike" cap="none" dirty="0">
                          <a:solidFill>
                            <a:schemeClr val="tx1"/>
                          </a:solidFill>
                          <a:sym typeface="Avenir"/>
                        </a:rPr>
                        <a:t>3</a:t>
                      </a:r>
                      <a:endParaRPr sz="14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HALO</a:t>
                      </a:r>
                      <a:endParaRPr sz="11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b="0" u="none" strike="noStrike" cap="none">
                          <a:solidFill>
                            <a:schemeClr val="tx1"/>
                          </a:solidFill>
                          <a:sym typeface="Avenir"/>
                        </a:rPr>
                        <a:t>XX</a:t>
                      </a:r>
                      <a:endParaRPr sz="14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b="0" u="none" strike="noStrike" cap="none" dirty="0">
                          <a:solidFill>
                            <a:schemeClr val="tx1"/>
                          </a:solidFill>
                          <a:sym typeface="Avenir"/>
                        </a:rPr>
                        <a:t>4</a:t>
                      </a:r>
                      <a:endParaRPr sz="14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WR</a:t>
                      </a:r>
                      <a:endParaRPr sz="11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b="0" u="none" strike="noStrike" cap="none">
                          <a:solidFill>
                            <a:schemeClr val="tx1"/>
                          </a:solidFill>
                          <a:sym typeface="Avenir"/>
                        </a:rPr>
                        <a:t>XX</a:t>
                      </a:r>
                      <a:endParaRPr sz="14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b="0" u="none" strike="noStrike" cap="none">
                          <a:solidFill>
                            <a:schemeClr val="tx1"/>
                          </a:solidFill>
                          <a:sym typeface="Avenir"/>
                        </a:rPr>
                        <a:t>5</a:t>
                      </a:r>
                      <a:endParaRPr sz="14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</a:t>
                      </a:r>
                      <a:endParaRPr sz="11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b="0" u="none" strike="noStrike" cap="none">
                          <a:solidFill>
                            <a:schemeClr val="tx1"/>
                          </a:solidFill>
                          <a:sym typeface="Avenir"/>
                        </a:rPr>
                        <a:t>XX</a:t>
                      </a:r>
                      <a:endParaRPr sz="14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b="0" u="none" strike="noStrike" cap="none">
                          <a:solidFill>
                            <a:schemeClr val="tx1"/>
                          </a:solidFill>
                          <a:sym typeface="Avenir"/>
                        </a:rPr>
                        <a:t>6</a:t>
                      </a:r>
                      <a:endParaRPr sz="14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NTT</a:t>
                      </a:r>
                      <a:endParaRPr sz="11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b="0" u="none" strike="noStrike" cap="none" dirty="0">
                          <a:solidFill>
                            <a:schemeClr val="tx1"/>
                          </a:solidFill>
                          <a:sym typeface="Avenir"/>
                        </a:rPr>
                        <a:t>XX</a:t>
                      </a:r>
                      <a:endParaRPr sz="14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b="0" u="none" strike="noStrike" cap="none">
                          <a:solidFill>
                            <a:schemeClr val="tx1"/>
                          </a:solidFill>
                          <a:sym typeface="Avenir"/>
                        </a:rPr>
                        <a:t>7</a:t>
                      </a:r>
                      <a:endParaRPr sz="14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ITENE</a:t>
                      </a:r>
                      <a:endParaRPr sz="11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b="0" u="none" strike="noStrike" cap="none" dirty="0">
                          <a:solidFill>
                            <a:schemeClr val="tx1"/>
                          </a:solidFill>
                          <a:sym typeface="Avenir"/>
                        </a:rPr>
                        <a:t>XX</a:t>
                      </a:r>
                      <a:endParaRPr sz="14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b="0" u="none" strike="noStrike" cap="none">
                          <a:solidFill>
                            <a:schemeClr val="tx1"/>
                          </a:solidFill>
                          <a:sym typeface="Avenir"/>
                        </a:rPr>
                        <a:t>8</a:t>
                      </a:r>
                      <a:endParaRPr sz="14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SUN</a:t>
                      </a:r>
                      <a:endParaRPr sz="11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b="0" u="none" strike="noStrike" cap="none" dirty="0">
                          <a:solidFill>
                            <a:schemeClr val="tx1"/>
                          </a:solidFill>
                          <a:sym typeface="Avenir"/>
                        </a:rPr>
                        <a:t>XX</a:t>
                      </a:r>
                      <a:endParaRPr sz="14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b="0" u="none" strike="noStrike" cap="none" dirty="0">
                          <a:solidFill>
                            <a:schemeClr val="tx1"/>
                          </a:solidFill>
                          <a:sym typeface="Avenir"/>
                        </a:rPr>
                        <a:t>9</a:t>
                      </a:r>
                      <a:endParaRPr sz="14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IRIS</a:t>
                      </a:r>
                      <a:endParaRPr sz="11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b="0" u="none" strike="noStrike" cap="none" dirty="0">
                          <a:solidFill>
                            <a:schemeClr val="tx1"/>
                          </a:solidFill>
                          <a:sym typeface="Avenir"/>
                        </a:rPr>
                        <a:t>XX</a:t>
                      </a:r>
                      <a:endParaRPr sz="14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b="0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10</a:t>
                      </a:r>
                      <a:endParaRPr sz="14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KNEIA</a:t>
                      </a:r>
                      <a:endParaRPr sz="11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b="0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XX</a:t>
                      </a:r>
                      <a:endParaRPr sz="14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0174712"/>
                  </a:ext>
                </a:extLst>
              </a:tr>
            </a:tbl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101B46D-2FEB-3361-19DA-F690B97A13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kern="100">
                <a:ea typeface="Calibri" panose="020F0502020204030204" pitchFamily="34" charset="0"/>
                <a:cs typeface="Times New Roman" panose="02020603050405020304" pitchFamily="18" charset="0"/>
              </a:rPr>
              <a:t>Disclosure or reproduction without prior permission of HALOTEX is prohibited.</a:t>
            </a:r>
            <a:endParaRPr lang="es-ES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5CC2A70-E6FD-D7F3-D2A3-7F44B95A93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23670BB-DC85-5344-A485-00B499255D99}" type="slidenum">
              <a:rPr lang="es-ES_tradnl" smtClean="0"/>
              <a:pPr/>
              <a:t>2</a:t>
            </a:fld>
            <a:endParaRPr lang="es-ES_tradn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8"/>
          <p:cNvSpPr txBox="1"/>
          <p:nvPr/>
        </p:nvSpPr>
        <p:spPr>
          <a:xfrm>
            <a:off x="887325" y="879934"/>
            <a:ext cx="10417350" cy="634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15252"/>
              </a:buClr>
              <a:buSzPts val="2800"/>
              <a:buFont typeface="Avenir"/>
              <a:buNone/>
            </a:pPr>
            <a:r>
              <a:rPr lang="it-IT" sz="2800" dirty="0">
                <a:solidFill>
                  <a:srgbClr val="6D8C28"/>
                </a:solidFill>
                <a:latin typeface="+mj-lt"/>
                <a:ea typeface="Avenir"/>
                <a:cs typeface="Avenir"/>
                <a:sym typeface="Avenir"/>
              </a:rPr>
              <a:t>SUMMARY</a:t>
            </a:r>
          </a:p>
        </p:txBody>
      </p:sp>
      <p:sp>
        <p:nvSpPr>
          <p:cNvPr id="208" name="Google Shape;208;p28"/>
          <p:cNvSpPr txBox="1"/>
          <p:nvPr/>
        </p:nvSpPr>
        <p:spPr>
          <a:xfrm>
            <a:off x="887325" y="1875295"/>
            <a:ext cx="10417351" cy="36806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ts val="2400"/>
              <a:buFont typeface="Arial"/>
              <a:buChar char="•"/>
            </a:pPr>
            <a:r>
              <a:rPr lang="it-IT" sz="2400" dirty="0">
                <a:solidFill>
                  <a:schemeClr val="tx1"/>
                </a:solidFill>
                <a:latin typeface="+mj-lt"/>
                <a:ea typeface="Avenir"/>
                <a:cs typeface="Avenir"/>
                <a:sym typeface="Avenir"/>
              </a:rPr>
              <a:t>WP positioning in the project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ts val="2400"/>
              <a:buFont typeface="Arial"/>
              <a:buChar char="•"/>
            </a:pPr>
            <a:r>
              <a:rPr lang="it-IT" sz="2400" dirty="0" err="1">
                <a:solidFill>
                  <a:schemeClr val="tx1"/>
                </a:solidFill>
                <a:latin typeface="+mj-lt"/>
                <a:ea typeface="Avenir"/>
                <a:cs typeface="Avenir"/>
                <a:sym typeface="Avenir"/>
              </a:rPr>
              <a:t>Objectives</a:t>
            </a:r>
            <a:r>
              <a:rPr lang="it-IT" sz="2400" dirty="0">
                <a:solidFill>
                  <a:schemeClr val="tx1"/>
                </a:solidFill>
                <a:latin typeface="+mj-lt"/>
                <a:ea typeface="Avenir"/>
                <a:cs typeface="Avenir"/>
                <a:sym typeface="Avenir"/>
              </a:rPr>
              <a:t> of the WP</a:t>
            </a:r>
            <a:endParaRPr dirty="0">
              <a:solidFill>
                <a:schemeClr val="tx1"/>
              </a:solidFill>
              <a:latin typeface="+mj-lt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ts val="2400"/>
              <a:buFont typeface="Arial"/>
              <a:buChar char="•"/>
            </a:pPr>
            <a:r>
              <a:rPr lang="it-IT" sz="2400" dirty="0" err="1">
                <a:solidFill>
                  <a:schemeClr val="tx1"/>
                </a:solidFill>
                <a:latin typeface="+mj-lt"/>
                <a:ea typeface="Avenir"/>
                <a:cs typeface="Avenir"/>
                <a:sym typeface="Avenir"/>
              </a:rPr>
              <a:t>Description</a:t>
            </a:r>
            <a:r>
              <a:rPr lang="it-IT" sz="2400" dirty="0">
                <a:solidFill>
                  <a:schemeClr val="tx1"/>
                </a:solidFill>
                <a:latin typeface="+mj-lt"/>
                <a:ea typeface="Avenir"/>
                <a:cs typeface="Avenir"/>
                <a:sym typeface="Avenir"/>
              </a:rPr>
              <a:t> of work (tasks and </a:t>
            </a:r>
            <a:r>
              <a:rPr lang="it-IT" sz="2400" dirty="0" err="1">
                <a:solidFill>
                  <a:schemeClr val="tx1"/>
                </a:solidFill>
                <a:latin typeface="+mj-lt"/>
                <a:ea typeface="Avenir"/>
                <a:cs typeface="Avenir"/>
                <a:sym typeface="Avenir"/>
              </a:rPr>
              <a:t>subtasks</a:t>
            </a:r>
            <a:r>
              <a:rPr lang="it-IT" sz="2400" dirty="0">
                <a:solidFill>
                  <a:schemeClr val="tx1"/>
                </a:solidFill>
                <a:latin typeface="+mj-lt"/>
                <a:ea typeface="Avenir"/>
                <a:cs typeface="Avenir"/>
                <a:sym typeface="Avenir"/>
              </a:rPr>
              <a:t>)</a:t>
            </a:r>
            <a:endParaRPr dirty="0">
              <a:solidFill>
                <a:schemeClr val="tx1"/>
              </a:solidFill>
              <a:latin typeface="+mj-lt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ts val="2400"/>
              <a:buFont typeface="Arial"/>
              <a:buChar char="•"/>
            </a:pPr>
            <a:r>
              <a:rPr lang="it-IT" sz="2400" dirty="0">
                <a:solidFill>
                  <a:schemeClr val="tx1"/>
                </a:solidFill>
                <a:latin typeface="+mj-lt"/>
                <a:ea typeface="Avenir"/>
                <a:cs typeface="Avenir"/>
                <a:sym typeface="Avenir"/>
              </a:rPr>
              <a:t>Deliverables</a:t>
            </a:r>
            <a:endParaRPr sz="2400" dirty="0">
              <a:solidFill>
                <a:schemeClr val="tx1"/>
              </a:solidFill>
              <a:latin typeface="+mj-lt"/>
              <a:ea typeface="Avenir"/>
              <a:cs typeface="Avenir"/>
              <a:sym typeface="Avenir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ts val="2400"/>
              <a:buFont typeface="Arial"/>
              <a:buChar char="•"/>
            </a:pPr>
            <a:r>
              <a:rPr lang="it-IT" sz="2400" dirty="0">
                <a:solidFill>
                  <a:schemeClr val="tx1"/>
                </a:solidFill>
                <a:latin typeface="+mj-lt"/>
                <a:ea typeface="Avenir"/>
                <a:cs typeface="Avenir"/>
                <a:sym typeface="Avenir"/>
              </a:rPr>
              <a:t>Milestones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ts val="2400"/>
              <a:buFont typeface="Arial"/>
              <a:buChar char="•"/>
            </a:pPr>
            <a:r>
              <a:rPr lang="it-IT" sz="2400" dirty="0">
                <a:solidFill>
                  <a:schemeClr val="tx1"/>
                </a:solidFill>
                <a:latin typeface="+mj-lt"/>
                <a:ea typeface="Avenir"/>
                <a:cs typeface="Avenir"/>
                <a:sym typeface="Avenir"/>
              </a:rPr>
              <a:t>Risks</a:t>
            </a:r>
            <a:endParaRPr sz="2400" dirty="0">
              <a:solidFill>
                <a:schemeClr val="tx1"/>
              </a:solidFill>
              <a:latin typeface="+mj-lt"/>
              <a:ea typeface="Avenir"/>
              <a:cs typeface="Avenir"/>
              <a:sym typeface="Avenir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ts val="2400"/>
              <a:buFont typeface="Arial"/>
              <a:buChar char="•"/>
            </a:pPr>
            <a:r>
              <a:rPr lang="it-IT" sz="2400" dirty="0">
                <a:solidFill>
                  <a:schemeClr val="tx1"/>
                </a:solidFill>
                <a:latin typeface="+mj-lt"/>
                <a:ea typeface="Avenir"/>
                <a:cs typeface="Avenir"/>
                <a:sym typeface="Avenir"/>
              </a:rPr>
              <a:t>Next 6 months’ activity</a:t>
            </a:r>
            <a:endParaRPr sz="2400" dirty="0">
              <a:solidFill>
                <a:schemeClr val="tx1"/>
              </a:solidFill>
              <a:latin typeface="+mj-lt"/>
              <a:ea typeface="Avenir"/>
              <a:cs typeface="Avenir"/>
              <a:sym typeface="Avenir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ts val="2400"/>
              <a:buFont typeface="Arial"/>
              <a:buChar char="•"/>
            </a:pPr>
            <a:r>
              <a:rPr lang="it-IT" sz="2400" dirty="0">
                <a:solidFill>
                  <a:schemeClr val="tx1"/>
                </a:solidFill>
                <a:latin typeface="+mj-lt"/>
                <a:ea typeface="Avenir"/>
                <a:cs typeface="Avenir"/>
                <a:sym typeface="Avenir"/>
              </a:rPr>
              <a:t>Interaction with </a:t>
            </a:r>
            <a:r>
              <a:rPr lang="it-IT" sz="2400" dirty="0" err="1">
                <a:solidFill>
                  <a:schemeClr val="tx1"/>
                </a:solidFill>
                <a:latin typeface="+mj-lt"/>
                <a:ea typeface="Avenir"/>
                <a:cs typeface="Avenir"/>
                <a:sym typeface="Avenir"/>
              </a:rPr>
              <a:t>other</a:t>
            </a:r>
            <a:r>
              <a:rPr lang="it-IT" sz="2400" dirty="0">
                <a:solidFill>
                  <a:schemeClr val="tx1"/>
                </a:solidFill>
                <a:latin typeface="+mj-lt"/>
                <a:ea typeface="Avenir"/>
                <a:cs typeface="Avenir"/>
                <a:sym typeface="Avenir"/>
              </a:rPr>
              <a:t> </a:t>
            </a:r>
            <a:r>
              <a:rPr lang="it-IT" sz="2400" dirty="0" err="1">
                <a:solidFill>
                  <a:schemeClr val="tx1"/>
                </a:solidFill>
                <a:latin typeface="+mj-lt"/>
                <a:ea typeface="Avenir"/>
                <a:cs typeface="Avenir"/>
                <a:sym typeface="Avenir"/>
              </a:rPr>
              <a:t>WPs</a:t>
            </a:r>
            <a:endParaRPr sz="2400" dirty="0">
              <a:solidFill>
                <a:schemeClr val="tx1"/>
              </a:solidFill>
              <a:latin typeface="+mj-lt"/>
              <a:ea typeface="Avenir"/>
              <a:cs typeface="Avenir"/>
              <a:sym typeface="Avenir"/>
            </a:endParaRPr>
          </a:p>
          <a:p>
            <a:pPr marL="228600" marR="0" lvl="0" indent="-25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ts val="3200"/>
              <a:buFont typeface="Arial"/>
              <a:buNone/>
            </a:pPr>
            <a:endParaRPr sz="3200" dirty="0">
              <a:solidFill>
                <a:schemeClr val="tx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CF411C0-2F74-16FE-C5E5-EA90E3F136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kern="100">
                <a:ea typeface="Calibri" panose="020F0502020204030204" pitchFamily="34" charset="0"/>
                <a:cs typeface="Times New Roman" panose="02020603050405020304" pitchFamily="18" charset="0"/>
              </a:rPr>
              <a:t>Disclosure or reproduction without prior permission of HALOTEX is prohibited.</a:t>
            </a:r>
            <a:endParaRPr lang="es-ES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13FD42A-8A0F-809F-333B-CEBCF9553F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23670BB-DC85-5344-A485-00B499255D99}" type="slidenum">
              <a:rPr lang="es-ES_tradnl" smtClean="0"/>
              <a:pPr/>
              <a:t>3</a:t>
            </a:fld>
            <a:endParaRPr lang="es-ES_tradn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9"/>
          <p:cNvSpPr txBox="1"/>
          <p:nvPr/>
        </p:nvSpPr>
        <p:spPr>
          <a:xfrm>
            <a:off x="887325" y="879934"/>
            <a:ext cx="10417350" cy="634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15252"/>
              </a:buClr>
              <a:buSzPts val="2800"/>
              <a:buFont typeface="Avenir"/>
              <a:buNone/>
            </a:pPr>
            <a:r>
              <a:rPr lang="it-IT" sz="2800" dirty="0">
                <a:solidFill>
                  <a:srgbClr val="6D8C28"/>
                </a:solidFill>
                <a:latin typeface="+mj-lt"/>
                <a:ea typeface="Avenir"/>
                <a:cs typeface="Avenir"/>
                <a:sym typeface="Avenir"/>
              </a:rPr>
              <a:t>WPX – POSITIONING IN THE PROJECT</a:t>
            </a:r>
          </a:p>
        </p:txBody>
      </p:sp>
      <p:graphicFrame>
        <p:nvGraphicFramePr>
          <p:cNvPr id="5" name="Tabella 11">
            <a:extLst>
              <a:ext uri="{FF2B5EF4-FFF2-40B4-BE49-F238E27FC236}">
                <a16:creationId xmlns:a16="http://schemas.microsoft.com/office/drawing/2014/main" id="{0F10223E-F667-28FC-4466-CFBC596E94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2225257"/>
              </p:ext>
            </p:extLst>
          </p:nvPr>
        </p:nvGraphicFramePr>
        <p:xfrm>
          <a:off x="887325" y="1459282"/>
          <a:ext cx="11087328" cy="758456"/>
        </p:xfrm>
        <a:graphic>
          <a:graphicData uri="http://schemas.openxmlformats.org/drawingml/2006/table">
            <a:tbl>
              <a:tblPr/>
              <a:tblGrid>
                <a:gridCol w="2309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9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9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09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09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09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3098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3098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3098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3098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3098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3098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3098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3098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30986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3098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30986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30986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30986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30986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30986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230986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230986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230986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230986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230986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230986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230986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230986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230986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230986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230986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  <a:gridCol w="230986">
                  <a:extLst>
                    <a:ext uri="{9D8B030D-6E8A-4147-A177-3AD203B41FA5}">
                      <a16:colId xmlns:a16="http://schemas.microsoft.com/office/drawing/2014/main" val="20033"/>
                    </a:ext>
                  </a:extLst>
                </a:gridCol>
                <a:gridCol w="230986">
                  <a:extLst>
                    <a:ext uri="{9D8B030D-6E8A-4147-A177-3AD203B41FA5}">
                      <a16:colId xmlns:a16="http://schemas.microsoft.com/office/drawing/2014/main" val="20034"/>
                    </a:ext>
                  </a:extLst>
                </a:gridCol>
                <a:gridCol w="230986">
                  <a:extLst>
                    <a:ext uri="{9D8B030D-6E8A-4147-A177-3AD203B41FA5}">
                      <a16:colId xmlns:a16="http://schemas.microsoft.com/office/drawing/2014/main" val="20035"/>
                    </a:ext>
                  </a:extLst>
                </a:gridCol>
                <a:gridCol w="230986">
                  <a:extLst>
                    <a:ext uri="{9D8B030D-6E8A-4147-A177-3AD203B41FA5}">
                      <a16:colId xmlns:a16="http://schemas.microsoft.com/office/drawing/2014/main" val="20036"/>
                    </a:ext>
                  </a:extLst>
                </a:gridCol>
                <a:gridCol w="230986">
                  <a:extLst>
                    <a:ext uri="{9D8B030D-6E8A-4147-A177-3AD203B41FA5}">
                      <a16:colId xmlns:a16="http://schemas.microsoft.com/office/drawing/2014/main" val="20037"/>
                    </a:ext>
                  </a:extLst>
                </a:gridCol>
                <a:gridCol w="230986">
                  <a:extLst>
                    <a:ext uri="{9D8B030D-6E8A-4147-A177-3AD203B41FA5}">
                      <a16:colId xmlns:a16="http://schemas.microsoft.com/office/drawing/2014/main" val="20038"/>
                    </a:ext>
                  </a:extLst>
                </a:gridCol>
                <a:gridCol w="230986">
                  <a:extLst>
                    <a:ext uri="{9D8B030D-6E8A-4147-A177-3AD203B41FA5}">
                      <a16:colId xmlns:a16="http://schemas.microsoft.com/office/drawing/2014/main" val="20039"/>
                    </a:ext>
                  </a:extLst>
                </a:gridCol>
                <a:gridCol w="230986">
                  <a:extLst>
                    <a:ext uri="{9D8B030D-6E8A-4147-A177-3AD203B41FA5}">
                      <a16:colId xmlns:a16="http://schemas.microsoft.com/office/drawing/2014/main" val="20040"/>
                    </a:ext>
                  </a:extLst>
                </a:gridCol>
                <a:gridCol w="230986">
                  <a:extLst>
                    <a:ext uri="{9D8B030D-6E8A-4147-A177-3AD203B41FA5}">
                      <a16:colId xmlns:a16="http://schemas.microsoft.com/office/drawing/2014/main" val="20041"/>
                    </a:ext>
                  </a:extLst>
                </a:gridCol>
                <a:gridCol w="230986">
                  <a:extLst>
                    <a:ext uri="{9D8B030D-6E8A-4147-A177-3AD203B41FA5}">
                      <a16:colId xmlns:a16="http://schemas.microsoft.com/office/drawing/2014/main" val="1074599155"/>
                    </a:ext>
                  </a:extLst>
                </a:gridCol>
                <a:gridCol w="230986">
                  <a:extLst>
                    <a:ext uri="{9D8B030D-6E8A-4147-A177-3AD203B41FA5}">
                      <a16:colId xmlns:a16="http://schemas.microsoft.com/office/drawing/2014/main" val="4099123421"/>
                    </a:ext>
                  </a:extLst>
                </a:gridCol>
                <a:gridCol w="230986">
                  <a:extLst>
                    <a:ext uri="{9D8B030D-6E8A-4147-A177-3AD203B41FA5}">
                      <a16:colId xmlns:a16="http://schemas.microsoft.com/office/drawing/2014/main" val="2994487417"/>
                    </a:ext>
                  </a:extLst>
                </a:gridCol>
                <a:gridCol w="230986">
                  <a:extLst>
                    <a:ext uri="{9D8B030D-6E8A-4147-A177-3AD203B41FA5}">
                      <a16:colId xmlns:a16="http://schemas.microsoft.com/office/drawing/2014/main" val="1412823631"/>
                    </a:ext>
                  </a:extLst>
                </a:gridCol>
                <a:gridCol w="230986">
                  <a:extLst>
                    <a:ext uri="{9D8B030D-6E8A-4147-A177-3AD203B41FA5}">
                      <a16:colId xmlns:a16="http://schemas.microsoft.com/office/drawing/2014/main" val="3922950458"/>
                    </a:ext>
                  </a:extLst>
                </a:gridCol>
                <a:gridCol w="230986">
                  <a:extLst>
                    <a:ext uri="{9D8B030D-6E8A-4147-A177-3AD203B41FA5}">
                      <a16:colId xmlns:a16="http://schemas.microsoft.com/office/drawing/2014/main" val="3972407909"/>
                    </a:ext>
                  </a:extLst>
                </a:gridCol>
              </a:tblGrid>
              <a:tr h="370855"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E6E1D1"/>
                          </a:solidFill>
                          <a:effectLst/>
                          <a:latin typeface="Calibri"/>
                        </a:rPr>
                        <a:t>Year 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D8C2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E6E1D1"/>
                          </a:solidFill>
                          <a:effectLst/>
                          <a:latin typeface="Calibri"/>
                        </a:rPr>
                        <a:t>Year 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D8C2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E6E1D1"/>
                          </a:solidFill>
                          <a:effectLst/>
                          <a:latin typeface="Calibri"/>
                        </a:rPr>
                        <a:t>Year 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D8C2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E6E1D1"/>
                          </a:solidFill>
                          <a:effectLst/>
                          <a:latin typeface="Calibri"/>
                        </a:rPr>
                        <a:t>Year 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D8C2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388"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6D8C28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2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42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44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46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47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6D8C28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1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CasellaDiTesto 12">
            <a:extLst>
              <a:ext uri="{FF2B5EF4-FFF2-40B4-BE49-F238E27FC236}">
                <a16:creationId xmlns:a16="http://schemas.microsoft.com/office/drawing/2014/main" id="{2F311689-9909-5810-FE74-5160C6FF8908}"/>
              </a:ext>
            </a:extLst>
          </p:cNvPr>
          <p:cNvSpPr txBox="1"/>
          <p:nvPr/>
        </p:nvSpPr>
        <p:spPr>
          <a:xfrm>
            <a:off x="887324" y="2670374"/>
            <a:ext cx="11087328" cy="2808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200" b="1" dirty="0"/>
              <a:t>WP1:  </a:t>
            </a:r>
            <a:r>
              <a:rPr lang="en-US" sz="1200" dirty="0"/>
              <a:t>Halophyte extraction and lignocellulose fractionation </a:t>
            </a:r>
            <a:r>
              <a:rPr lang="en-US" sz="1200" b="1" dirty="0"/>
              <a:t>M1-M48</a:t>
            </a:r>
          </a:p>
        </p:txBody>
      </p:sp>
      <p:sp>
        <p:nvSpPr>
          <p:cNvPr id="7" name="CasellaDiTesto 13">
            <a:extLst>
              <a:ext uri="{FF2B5EF4-FFF2-40B4-BE49-F238E27FC236}">
                <a16:creationId xmlns:a16="http://schemas.microsoft.com/office/drawing/2014/main" id="{F391456F-402B-A83C-A0E0-473D996387CA}"/>
              </a:ext>
            </a:extLst>
          </p:cNvPr>
          <p:cNvSpPr txBox="1"/>
          <p:nvPr/>
        </p:nvSpPr>
        <p:spPr>
          <a:xfrm>
            <a:off x="2114550" y="3044385"/>
            <a:ext cx="7058025" cy="2808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200" b="1" dirty="0"/>
              <a:t>WP2:</a:t>
            </a:r>
            <a:r>
              <a:rPr lang="en-US" sz="1200" dirty="0"/>
              <a:t> Process stream conversion to textile additives and cosmetic ingredients </a:t>
            </a:r>
            <a:r>
              <a:rPr lang="en-US" sz="1200" b="1" dirty="0"/>
              <a:t>M6-M36</a:t>
            </a:r>
          </a:p>
        </p:txBody>
      </p:sp>
      <p:sp>
        <p:nvSpPr>
          <p:cNvPr id="8" name="CasellaDiTesto 14">
            <a:extLst>
              <a:ext uri="{FF2B5EF4-FFF2-40B4-BE49-F238E27FC236}">
                <a16:creationId xmlns:a16="http://schemas.microsoft.com/office/drawing/2014/main" id="{EFE892B2-1347-41FE-C9F6-D4275F84B9B9}"/>
              </a:ext>
            </a:extLst>
          </p:cNvPr>
          <p:cNvSpPr txBox="1"/>
          <p:nvPr/>
        </p:nvSpPr>
        <p:spPr>
          <a:xfrm>
            <a:off x="3500432" y="3429000"/>
            <a:ext cx="8474220" cy="276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200" b="1" dirty="0"/>
              <a:t>WP3:  </a:t>
            </a:r>
            <a:r>
              <a:rPr lang="en-US" sz="1200" dirty="0"/>
              <a:t>Production of cellulose-based textiles and </a:t>
            </a:r>
            <a:r>
              <a:rPr lang="en-US" sz="1200" dirty="0" err="1"/>
              <a:t>biocompistes</a:t>
            </a:r>
            <a:r>
              <a:rPr lang="en-US" sz="1200" dirty="0"/>
              <a:t> </a:t>
            </a:r>
            <a:r>
              <a:rPr lang="en-US" sz="1200" b="1" dirty="0"/>
              <a:t>M12-M48</a:t>
            </a:r>
          </a:p>
        </p:txBody>
      </p:sp>
      <p:sp>
        <p:nvSpPr>
          <p:cNvPr id="9" name="CasellaDiTesto 15">
            <a:extLst>
              <a:ext uri="{FF2B5EF4-FFF2-40B4-BE49-F238E27FC236}">
                <a16:creationId xmlns:a16="http://schemas.microsoft.com/office/drawing/2014/main" id="{E231B32D-7872-5E24-E72F-075CD08B01E0}"/>
              </a:ext>
            </a:extLst>
          </p:cNvPr>
          <p:cNvSpPr txBox="1"/>
          <p:nvPr/>
        </p:nvSpPr>
        <p:spPr>
          <a:xfrm>
            <a:off x="887325" y="3833707"/>
            <a:ext cx="11132504" cy="276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200" b="1" dirty="0"/>
              <a:t>WP4: </a:t>
            </a:r>
            <a:r>
              <a:rPr lang="en-US" sz="1200" dirty="0"/>
              <a:t>LCA, social-LCA, TEA, LCC, and </a:t>
            </a:r>
            <a:r>
              <a:rPr lang="en-US" sz="1200" dirty="0" err="1"/>
              <a:t>SSbD</a:t>
            </a:r>
            <a:r>
              <a:rPr lang="en-US" sz="1200" dirty="0"/>
              <a:t> framework </a:t>
            </a:r>
            <a:r>
              <a:rPr lang="en-US" sz="1200" b="1" dirty="0"/>
              <a:t>M1-M48</a:t>
            </a:r>
          </a:p>
        </p:txBody>
      </p:sp>
      <p:sp>
        <p:nvSpPr>
          <p:cNvPr id="10" name="CasellaDiTesto 16">
            <a:extLst>
              <a:ext uri="{FF2B5EF4-FFF2-40B4-BE49-F238E27FC236}">
                <a16:creationId xmlns:a16="http://schemas.microsoft.com/office/drawing/2014/main" id="{D86B7D00-7F78-67C7-FD25-A29EC834600D}"/>
              </a:ext>
            </a:extLst>
          </p:cNvPr>
          <p:cNvSpPr txBox="1"/>
          <p:nvPr/>
        </p:nvSpPr>
        <p:spPr>
          <a:xfrm>
            <a:off x="887318" y="4234586"/>
            <a:ext cx="11087334" cy="276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>
              <a:defRPr sz="1200" b="1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WP5: </a:t>
            </a:r>
            <a:r>
              <a:rPr lang="en-US" b="0" dirty="0">
                <a:solidFill>
                  <a:schemeClr val="tx1"/>
                </a:solidFill>
              </a:rPr>
              <a:t>Product information system and consumer acceptance </a:t>
            </a:r>
            <a:r>
              <a:rPr lang="en-US" dirty="0">
                <a:solidFill>
                  <a:schemeClr val="tx1"/>
                </a:solidFill>
              </a:rPr>
              <a:t>M1-M48</a:t>
            </a:r>
          </a:p>
        </p:txBody>
      </p:sp>
      <p:sp>
        <p:nvSpPr>
          <p:cNvPr id="11" name="CasellaDiTesto 17">
            <a:extLst>
              <a:ext uri="{FF2B5EF4-FFF2-40B4-BE49-F238E27FC236}">
                <a16:creationId xmlns:a16="http://schemas.microsoft.com/office/drawing/2014/main" id="{7583BF6D-9F72-0469-1A95-B080350DFBB6}"/>
              </a:ext>
            </a:extLst>
          </p:cNvPr>
          <p:cNvSpPr txBox="1"/>
          <p:nvPr/>
        </p:nvSpPr>
        <p:spPr>
          <a:xfrm>
            <a:off x="887318" y="5031537"/>
            <a:ext cx="11087334" cy="276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200" b="1" dirty="0"/>
              <a:t>WP7: </a:t>
            </a:r>
            <a:r>
              <a:rPr lang="en-US" sz="1200" dirty="0"/>
              <a:t>Project management and administration </a:t>
            </a:r>
            <a:r>
              <a:rPr lang="en-US" sz="1200" b="1" dirty="0"/>
              <a:t>M1-M48</a:t>
            </a:r>
          </a:p>
        </p:txBody>
      </p:sp>
      <p:sp>
        <p:nvSpPr>
          <p:cNvPr id="12" name="CasellaDiTesto 18">
            <a:extLst>
              <a:ext uri="{FF2B5EF4-FFF2-40B4-BE49-F238E27FC236}">
                <a16:creationId xmlns:a16="http://schemas.microsoft.com/office/drawing/2014/main" id="{FBDF1EA6-ED9D-C564-3932-DA5B2C4DA93F}"/>
              </a:ext>
            </a:extLst>
          </p:cNvPr>
          <p:cNvSpPr txBox="1"/>
          <p:nvPr/>
        </p:nvSpPr>
        <p:spPr>
          <a:xfrm>
            <a:off x="887318" y="4630658"/>
            <a:ext cx="11087334" cy="276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200" b="1" dirty="0"/>
              <a:t>WP6: </a:t>
            </a:r>
            <a:r>
              <a:rPr lang="en-US" sz="1200" dirty="0"/>
              <a:t>Dissemination, exploitation and communication activities </a:t>
            </a:r>
            <a:r>
              <a:rPr lang="en-US" sz="1200" b="1" dirty="0"/>
              <a:t>M1-M48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5F227C6-F0F8-1AA4-F12C-7F6FA9359E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kern="100">
                <a:ea typeface="Calibri" panose="020F0502020204030204" pitchFamily="34" charset="0"/>
                <a:cs typeface="Times New Roman" panose="02020603050405020304" pitchFamily="18" charset="0"/>
              </a:rPr>
              <a:t>Disclosure or reproduction without prior permission of HALOTEX is prohibited.</a:t>
            </a:r>
            <a:endParaRPr lang="es-ES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Marcador de número de diapositiva 13">
            <a:extLst>
              <a:ext uri="{FF2B5EF4-FFF2-40B4-BE49-F238E27FC236}">
                <a16:creationId xmlns:a16="http://schemas.microsoft.com/office/drawing/2014/main" id="{78A4F538-6D01-404C-69DF-2674BF0D67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23670BB-DC85-5344-A485-00B499255D99}" type="slidenum">
              <a:rPr lang="es-ES_tradnl" smtClean="0"/>
              <a:pPr/>
              <a:t>4</a:t>
            </a:fld>
            <a:endParaRPr lang="es-ES_tradn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9"/>
          <p:cNvSpPr txBox="1"/>
          <p:nvPr/>
        </p:nvSpPr>
        <p:spPr>
          <a:xfrm>
            <a:off x="887325" y="879934"/>
            <a:ext cx="10417350" cy="634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15252"/>
              </a:buClr>
              <a:buSzPts val="2800"/>
              <a:buFont typeface="Avenir"/>
              <a:buNone/>
            </a:pPr>
            <a:r>
              <a:rPr lang="it-IT" sz="2800" dirty="0">
                <a:solidFill>
                  <a:srgbClr val="6D8C28"/>
                </a:solidFill>
                <a:latin typeface="+mj-lt"/>
                <a:ea typeface="Avenir"/>
                <a:cs typeface="Avenir"/>
                <a:sym typeface="Avenir"/>
              </a:rPr>
              <a:t>WPX - OBJECTIVES</a:t>
            </a:r>
          </a:p>
        </p:txBody>
      </p:sp>
      <p:sp>
        <p:nvSpPr>
          <p:cNvPr id="4" name="Google Shape;208;p28">
            <a:extLst>
              <a:ext uri="{FF2B5EF4-FFF2-40B4-BE49-F238E27FC236}">
                <a16:creationId xmlns:a16="http://schemas.microsoft.com/office/drawing/2014/main" id="{CE0C271D-481C-9C6F-6B19-DBEA50EB83B4}"/>
              </a:ext>
            </a:extLst>
          </p:cNvPr>
          <p:cNvSpPr txBox="1"/>
          <p:nvPr/>
        </p:nvSpPr>
        <p:spPr>
          <a:xfrm>
            <a:off x="887325" y="2239956"/>
            <a:ext cx="10417351" cy="33160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ts val="2400"/>
              <a:buFont typeface="Arial"/>
              <a:buChar char="•"/>
            </a:pPr>
            <a:r>
              <a:rPr lang="es-ES" dirty="0" err="1">
                <a:solidFill>
                  <a:schemeClr val="tx1"/>
                </a:solidFill>
                <a:latin typeface="+mj-lt"/>
                <a:ea typeface="Avenir"/>
                <a:cs typeface="Avenir"/>
                <a:sym typeface="Avenir"/>
              </a:rPr>
              <a:t>Write</a:t>
            </a:r>
            <a:r>
              <a:rPr lang="es-ES" dirty="0">
                <a:solidFill>
                  <a:schemeClr val="tx1"/>
                </a:solidFill>
                <a:latin typeface="+mj-lt"/>
                <a:ea typeface="Avenir"/>
                <a:cs typeface="Avenir"/>
                <a:sym typeface="Avenir"/>
              </a:rPr>
              <a:t> </a:t>
            </a:r>
            <a:r>
              <a:rPr lang="es-ES" dirty="0" err="1">
                <a:solidFill>
                  <a:schemeClr val="tx1"/>
                </a:solidFill>
                <a:latin typeface="+mj-lt"/>
                <a:ea typeface="Avenir"/>
                <a:cs typeface="Avenir"/>
                <a:sym typeface="Avenir"/>
              </a:rPr>
              <a:t>the</a:t>
            </a:r>
            <a:r>
              <a:rPr lang="es-ES" dirty="0">
                <a:solidFill>
                  <a:schemeClr val="tx1"/>
                </a:solidFill>
                <a:latin typeface="+mj-lt"/>
                <a:ea typeface="Avenir"/>
                <a:cs typeface="Avenir"/>
                <a:sym typeface="Avenir"/>
              </a:rPr>
              <a:t> </a:t>
            </a:r>
            <a:r>
              <a:rPr lang="es-ES" dirty="0" err="1">
                <a:solidFill>
                  <a:schemeClr val="tx1"/>
                </a:solidFill>
                <a:latin typeface="+mj-lt"/>
                <a:ea typeface="Avenir"/>
                <a:cs typeface="Avenir"/>
                <a:sym typeface="Avenir"/>
              </a:rPr>
              <a:t>objectives</a:t>
            </a:r>
            <a:r>
              <a:rPr lang="es-ES" dirty="0">
                <a:solidFill>
                  <a:schemeClr val="tx1"/>
                </a:solidFill>
                <a:latin typeface="+mj-lt"/>
                <a:ea typeface="Avenir"/>
                <a:cs typeface="Avenir"/>
                <a:sym typeface="Avenir"/>
              </a:rPr>
              <a:t> </a:t>
            </a:r>
            <a:r>
              <a:rPr lang="es-ES" dirty="0" err="1">
                <a:solidFill>
                  <a:schemeClr val="tx1"/>
                </a:solidFill>
                <a:latin typeface="+mj-lt"/>
                <a:ea typeface="Avenir"/>
                <a:cs typeface="Avenir"/>
                <a:sym typeface="Avenir"/>
              </a:rPr>
              <a:t>of</a:t>
            </a:r>
            <a:r>
              <a:rPr lang="es-ES" dirty="0">
                <a:solidFill>
                  <a:schemeClr val="tx1"/>
                </a:solidFill>
                <a:latin typeface="+mj-lt"/>
                <a:ea typeface="Avenir"/>
                <a:cs typeface="Avenir"/>
                <a:sym typeface="Avenir"/>
              </a:rPr>
              <a:t> </a:t>
            </a:r>
            <a:r>
              <a:rPr lang="es-ES" dirty="0" err="1">
                <a:solidFill>
                  <a:schemeClr val="tx1"/>
                </a:solidFill>
                <a:latin typeface="+mj-lt"/>
                <a:ea typeface="Avenir"/>
                <a:cs typeface="Avenir"/>
                <a:sym typeface="Avenir"/>
              </a:rPr>
              <a:t>the</a:t>
            </a:r>
            <a:r>
              <a:rPr lang="es-ES" dirty="0">
                <a:solidFill>
                  <a:schemeClr val="tx1"/>
                </a:solidFill>
                <a:latin typeface="+mj-lt"/>
                <a:ea typeface="Avenir"/>
                <a:cs typeface="Avenir"/>
                <a:sym typeface="Avenir"/>
              </a:rPr>
              <a:t> WP as set in </a:t>
            </a:r>
            <a:r>
              <a:rPr lang="es-ES" dirty="0" err="1">
                <a:solidFill>
                  <a:schemeClr val="tx1"/>
                </a:solidFill>
                <a:latin typeface="+mj-lt"/>
                <a:ea typeface="Avenir"/>
                <a:cs typeface="Avenir"/>
                <a:sym typeface="Avenir"/>
              </a:rPr>
              <a:t>the</a:t>
            </a:r>
            <a:r>
              <a:rPr lang="es-ES" dirty="0">
                <a:solidFill>
                  <a:schemeClr val="tx1"/>
                </a:solidFill>
                <a:latin typeface="+mj-lt"/>
                <a:ea typeface="Avenir"/>
                <a:cs typeface="Avenir"/>
                <a:sym typeface="Avenir"/>
              </a:rPr>
              <a:t> GA</a:t>
            </a:r>
            <a:endParaRPr sz="3200" dirty="0">
              <a:solidFill>
                <a:schemeClr val="tx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C83D56B-FE6C-A564-BBCE-3263B81491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kern="100">
                <a:ea typeface="Calibri" panose="020F0502020204030204" pitchFamily="34" charset="0"/>
                <a:cs typeface="Times New Roman" panose="02020603050405020304" pitchFamily="18" charset="0"/>
              </a:rPr>
              <a:t>Disclosure or reproduction without prior permission of HALOTEX is prohibited.</a:t>
            </a:r>
            <a:endParaRPr lang="es-ES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19CBC7C-0892-CF0C-5FA0-4ED0E7EF02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23670BB-DC85-5344-A485-00B499255D99}" type="slidenum">
              <a:rPr lang="es-ES_tradnl" smtClean="0"/>
              <a:pPr/>
              <a:t>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97527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30"/>
          <p:cNvSpPr txBox="1"/>
          <p:nvPr/>
        </p:nvSpPr>
        <p:spPr>
          <a:xfrm>
            <a:off x="887325" y="879934"/>
            <a:ext cx="10417350" cy="634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15252"/>
              </a:buClr>
              <a:buSzPts val="2800"/>
              <a:buFont typeface="Avenir"/>
              <a:buNone/>
            </a:pPr>
            <a:r>
              <a:rPr lang="it-IT" sz="2800" dirty="0">
                <a:solidFill>
                  <a:srgbClr val="6D8C28"/>
                </a:solidFill>
                <a:latin typeface="+mj-lt"/>
                <a:ea typeface="Avenir"/>
                <a:cs typeface="Avenir"/>
                <a:sym typeface="Avenir"/>
              </a:rPr>
              <a:t>WPX - DESCRIPTION OF WORK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9136E5C-346B-1457-4867-C42AC74FA4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7765323"/>
              </p:ext>
            </p:extLst>
          </p:nvPr>
        </p:nvGraphicFramePr>
        <p:xfrm>
          <a:off x="1014608" y="1684038"/>
          <a:ext cx="10657497" cy="4315158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266199">
                  <a:extLst>
                    <a:ext uri="{9D8B030D-6E8A-4147-A177-3AD203B41FA5}">
                      <a16:colId xmlns:a16="http://schemas.microsoft.com/office/drawing/2014/main" val="1143531345"/>
                    </a:ext>
                  </a:extLst>
                </a:gridCol>
                <a:gridCol w="2996801">
                  <a:extLst>
                    <a:ext uri="{9D8B030D-6E8A-4147-A177-3AD203B41FA5}">
                      <a16:colId xmlns:a16="http://schemas.microsoft.com/office/drawing/2014/main" val="3751187625"/>
                    </a:ext>
                  </a:extLst>
                </a:gridCol>
                <a:gridCol w="2131499">
                  <a:extLst>
                    <a:ext uri="{9D8B030D-6E8A-4147-A177-3AD203B41FA5}">
                      <a16:colId xmlns:a16="http://schemas.microsoft.com/office/drawing/2014/main" val="662866506"/>
                    </a:ext>
                  </a:extLst>
                </a:gridCol>
                <a:gridCol w="2131499">
                  <a:extLst>
                    <a:ext uri="{9D8B030D-6E8A-4147-A177-3AD203B41FA5}">
                      <a16:colId xmlns:a16="http://schemas.microsoft.com/office/drawing/2014/main" val="3486583447"/>
                    </a:ext>
                  </a:extLst>
                </a:gridCol>
                <a:gridCol w="2131499">
                  <a:extLst>
                    <a:ext uri="{9D8B030D-6E8A-4147-A177-3AD203B41FA5}">
                      <a16:colId xmlns:a16="http://schemas.microsoft.com/office/drawing/2014/main" val="441421712"/>
                    </a:ext>
                  </a:extLst>
                </a:gridCol>
              </a:tblGrid>
              <a:tr h="45986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Task</a:t>
                      </a:r>
                      <a:endParaRPr lang="es-E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Description</a:t>
                      </a:r>
                      <a:endParaRPr lang="es-E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Leader</a:t>
                      </a:r>
                      <a:endParaRPr lang="es-E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Participants</a:t>
                      </a:r>
                      <a:endParaRPr lang="es-E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Duration</a:t>
                      </a:r>
                      <a:endParaRPr lang="es-E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1954145"/>
                  </a:ext>
                </a:extLst>
              </a:tr>
              <a:tr h="642549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err="1"/>
                        <a:t>x.x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err="1"/>
                        <a:t>xxxx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AAU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AAU, KNEIA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MX-MX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2485475"/>
                  </a:ext>
                </a:extLst>
              </a:tr>
              <a:tr h="642549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err="1"/>
                        <a:t>x.x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err="1"/>
                        <a:t>xxxx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AAU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AAU, KNEIA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MX-MX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328461"/>
                  </a:ext>
                </a:extLst>
              </a:tr>
              <a:tr h="642549">
                <a:tc>
                  <a:txBody>
                    <a:bodyPr/>
                    <a:lstStyle/>
                    <a:p>
                      <a:pPr algn="ctr"/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8866281"/>
                  </a:ext>
                </a:extLst>
              </a:tr>
              <a:tr h="642549">
                <a:tc>
                  <a:txBody>
                    <a:bodyPr/>
                    <a:lstStyle/>
                    <a:p>
                      <a:pPr algn="ctr"/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5774940"/>
                  </a:ext>
                </a:extLst>
              </a:tr>
              <a:tr h="642549">
                <a:tc>
                  <a:txBody>
                    <a:bodyPr/>
                    <a:lstStyle/>
                    <a:p>
                      <a:pPr algn="ctr"/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065369"/>
                  </a:ext>
                </a:extLst>
              </a:tr>
              <a:tr h="642549">
                <a:tc>
                  <a:txBody>
                    <a:bodyPr/>
                    <a:lstStyle/>
                    <a:p>
                      <a:pPr algn="ctr"/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2492891"/>
                  </a:ext>
                </a:extLst>
              </a:tr>
            </a:tbl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02E40BB-3677-D31B-A52B-6078C27208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kern="100">
                <a:ea typeface="Calibri" panose="020F0502020204030204" pitchFamily="34" charset="0"/>
                <a:cs typeface="Times New Roman" panose="02020603050405020304" pitchFamily="18" charset="0"/>
              </a:rPr>
              <a:t>Disclosure or reproduction without prior permission of HALOTEX is prohibited.</a:t>
            </a:r>
            <a:endParaRPr lang="es-ES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02ABCCA-01ED-D1A3-E39A-24A1479454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23670BB-DC85-5344-A485-00B499255D99}" type="slidenum">
              <a:rPr lang="es-ES_tradnl" smtClean="0"/>
              <a:pPr/>
              <a:t>6</a:t>
            </a:fld>
            <a:endParaRPr lang="es-ES_tradn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30"/>
          <p:cNvSpPr txBox="1"/>
          <p:nvPr/>
        </p:nvSpPr>
        <p:spPr>
          <a:xfrm>
            <a:off x="887325" y="879934"/>
            <a:ext cx="10417350" cy="634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15252"/>
              </a:buClr>
              <a:buSzPts val="2800"/>
              <a:buFont typeface="Avenir"/>
              <a:buNone/>
            </a:pPr>
            <a:r>
              <a:rPr lang="it-IT" sz="2800" dirty="0">
                <a:solidFill>
                  <a:srgbClr val="6D8C28"/>
                </a:solidFill>
                <a:latin typeface="+mj-lt"/>
                <a:ea typeface="Avenir"/>
                <a:cs typeface="Avenir"/>
                <a:sym typeface="Avenir"/>
              </a:rPr>
              <a:t>WPX - DESCRIPTION OF WORK</a:t>
            </a:r>
          </a:p>
        </p:txBody>
      </p:sp>
      <p:sp>
        <p:nvSpPr>
          <p:cNvPr id="4" name="Google Shape;208;p28">
            <a:extLst>
              <a:ext uri="{FF2B5EF4-FFF2-40B4-BE49-F238E27FC236}">
                <a16:creationId xmlns:a16="http://schemas.microsoft.com/office/drawing/2014/main" id="{B0F64533-0FFA-BE1F-9C20-E927487D2393}"/>
              </a:ext>
            </a:extLst>
          </p:cNvPr>
          <p:cNvSpPr txBox="1"/>
          <p:nvPr/>
        </p:nvSpPr>
        <p:spPr>
          <a:xfrm>
            <a:off x="887325" y="1658319"/>
            <a:ext cx="10417351" cy="38976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ts val="2400"/>
            </a:pPr>
            <a:r>
              <a:rPr lang="en-US" sz="1600" b="1" dirty="0">
                <a:solidFill>
                  <a:schemeClr val="tx1"/>
                </a:solidFill>
                <a:latin typeface="+mj-lt"/>
                <a:ea typeface="Avenir"/>
                <a:cs typeface="Avenir"/>
                <a:sym typeface="Avenir"/>
              </a:rPr>
              <a:t>Task </a:t>
            </a:r>
            <a:r>
              <a:rPr lang="en-US" sz="1600" b="1" dirty="0" err="1">
                <a:solidFill>
                  <a:schemeClr val="tx1"/>
                </a:solidFill>
                <a:latin typeface="+mj-lt"/>
                <a:ea typeface="Avenir"/>
                <a:cs typeface="Avenir"/>
                <a:sym typeface="Avenir"/>
              </a:rPr>
              <a:t>x.x</a:t>
            </a:r>
            <a:r>
              <a:rPr lang="en-US" sz="1600" b="1" dirty="0">
                <a:solidFill>
                  <a:schemeClr val="tx1"/>
                </a:solidFill>
                <a:latin typeface="+mj-lt"/>
                <a:ea typeface="Avenir"/>
                <a:cs typeface="Avenir"/>
                <a:sym typeface="Avenir"/>
              </a:rPr>
              <a:t> – Task name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ts val="2400"/>
              <a:buFont typeface="Arial"/>
              <a:buChar char="•"/>
            </a:pPr>
            <a:endParaRPr lang="en-US" dirty="0">
              <a:solidFill>
                <a:schemeClr val="tx1"/>
              </a:solidFill>
              <a:latin typeface="+mj-lt"/>
              <a:ea typeface="Avenir"/>
              <a:cs typeface="Avenir"/>
              <a:sym typeface="Avenir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ts val="2400"/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  <a:latin typeface="+mj-lt"/>
                <a:ea typeface="Avenir"/>
                <a:cs typeface="Avenir"/>
                <a:sym typeface="Avenir"/>
              </a:rPr>
              <a:t>DESCRIPTION</a:t>
            </a:r>
            <a:endParaRPr dirty="0">
              <a:solidFill>
                <a:schemeClr val="tx1"/>
              </a:solidFill>
              <a:latin typeface="+mj-lt"/>
              <a:ea typeface="Avenir"/>
              <a:cs typeface="Avenir"/>
              <a:sym typeface="Avenir"/>
            </a:endParaRPr>
          </a:p>
          <a:p>
            <a:pPr marL="228600" marR="0" lvl="0" indent="-25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ts val="3200"/>
              <a:buFont typeface="Arial"/>
              <a:buNone/>
            </a:pPr>
            <a:endParaRPr sz="3200" dirty="0">
              <a:solidFill>
                <a:schemeClr val="tx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9720FB-BC62-7CD6-A052-74B4A2CF7F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kern="100">
                <a:ea typeface="Calibri" panose="020F0502020204030204" pitchFamily="34" charset="0"/>
                <a:cs typeface="Times New Roman" panose="02020603050405020304" pitchFamily="18" charset="0"/>
              </a:rPr>
              <a:t>Disclosure or reproduction without prior permission of HALOTEX is prohibited.</a:t>
            </a:r>
            <a:endParaRPr lang="es-ES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E5A37D-8E09-4E24-B494-B35CA5233C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23670BB-DC85-5344-A485-00B499255D99}" type="slidenum">
              <a:rPr lang="es-ES_tradnl" smtClean="0"/>
              <a:pPr/>
              <a:t>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48195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32"/>
          <p:cNvSpPr txBox="1"/>
          <p:nvPr/>
        </p:nvSpPr>
        <p:spPr>
          <a:xfrm>
            <a:off x="887325" y="879934"/>
            <a:ext cx="10417350" cy="634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15252"/>
              </a:buClr>
              <a:buSzPts val="2800"/>
              <a:buFont typeface="Avenir"/>
              <a:buNone/>
            </a:pPr>
            <a:r>
              <a:rPr lang="it-IT" sz="2800" dirty="0">
                <a:solidFill>
                  <a:srgbClr val="6D8C28"/>
                </a:solidFill>
                <a:latin typeface="+mj-lt"/>
                <a:ea typeface="Avenir"/>
                <a:cs typeface="Avenir"/>
                <a:sym typeface="Avenir"/>
              </a:rPr>
              <a:t>WPX – LIST OF DELIVERABLES</a:t>
            </a:r>
          </a:p>
        </p:txBody>
      </p:sp>
      <p:graphicFrame>
        <p:nvGraphicFramePr>
          <p:cNvPr id="244" name="Google Shape;244;p32"/>
          <p:cNvGraphicFramePr/>
          <p:nvPr>
            <p:extLst>
              <p:ext uri="{D42A27DB-BD31-4B8C-83A1-F6EECF244321}">
                <p14:modId xmlns:p14="http://schemas.microsoft.com/office/powerpoint/2010/main" val="1573246834"/>
              </p:ext>
            </p:extLst>
          </p:nvPr>
        </p:nvGraphicFramePr>
        <p:xfrm>
          <a:off x="1071624" y="1828800"/>
          <a:ext cx="10048753" cy="3822799"/>
        </p:xfrm>
        <a:graphic>
          <a:graphicData uri="http://schemas.openxmlformats.org/drawingml/2006/table">
            <a:tbl>
              <a:tblPr>
                <a:noFill/>
                <a:tableStyleId>{4C9BE66B-CC3E-46B7-B852-70D1D9EF80A2}</a:tableStyleId>
              </a:tblPr>
              <a:tblGrid>
                <a:gridCol w="635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23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75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9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45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45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045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05959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1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WP N°</a:t>
                      </a:r>
                      <a:endParaRPr sz="1600" b="1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1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Deliverable N°</a:t>
                      </a:r>
                      <a:endParaRPr sz="1600" b="1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1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Deliverable </a:t>
                      </a:r>
                      <a:r>
                        <a:rPr lang="it-IT" sz="1600" b="1" i="0" u="none" strike="noStrike" cap="none" dirty="0" err="1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title</a:t>
                      </a:r>
                      <a:r>
                        <a:rPr lang="it-IT" sz="1600" b="1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 </a:t>
                      </a:r>
                      <a:endParaRPr sz="1600" b="1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1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Lead </a:t>
                      </a:r>
                      <a:r>
                        <a:rPr lang="it-IT" sz="1600" b="1" i="0" u="none" strike="noStrike" cap="none" dirty="0" err="1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beneficiary</a:t>
                      </a:r>
                      <a:r>
                        <a:rPr lang="it-IT" sz="1600" b="1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 </a:t>
                      </a:r>
                      <a:endParaRPr sz="1600" b="1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1" i="0" u="none" strike="noStrike" cap="none" dirty="0" err="1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Type</a:t>
                      </a:r>
                      <a:endParaRPr sz="1600" b="1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1" i="0" u="none" strike="noStrike" cap="none" dirty="0" err="1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Dissemination</a:t>
                      </a:r>
                      <a:r>
                        <a:rPr lang="it-IT" sz="1600" b="1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 </a:t>
                      </a:r>
                      <a:r>
                        <a:rPr lang="it-IT" sz="1600" b="1" i="0" u="none" strike="noStrike" cap="none" dirty="0" err="1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level</a:t>
                      </a:r>
                      <a:endParaRPr sz="1600" b="1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1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Due date </a:t>
                      </a:r>
                      <a:endParaRPr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1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(in </a:t>
                      </a:r>
                      <a:r>
                        <a:rPr lang="it-IT" sz="1600" b="1" i="0" u="none" strike="noStrike" cap="none" dirty="0" err="1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months</a:t>
                      </a:r>
                      <a:r>
                        <a:rPr lang="it-IT" sz="1600" b="1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)</a:t>
                      </a:r>
                      <a:endParaRPr sz="1600" b="1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14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 dirty="0" err="1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WPx</a:t>
                      </a:r>
                      <a:endParaRPr sz="12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DX.Y</a:t>
                      </a:r>
                      <a:endParaRPr sz="12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......</a:t>
                      </a:r>
                      <a:endParaRPr sz="12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PartnerAcronym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R/DEM/DEC/OTHER/ETHICS/ORDP/DATA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PU/CO/EU-RES/EU-CON/EU-SEC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MXX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14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WPx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DX.Y</a:t>
                      </a:r>
                      <a:endParaRPr sz="12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......</a:t>
                      </a:r>
                      <a:endParaRPr sz="12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 dirty="0" err="1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PartnerAcronym</a:t>
                      </a:r>
                      <a:endParaRPr sz="12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....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…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MXX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14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WPx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DX.Y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......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 dirty="0" err="1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PartnerAcronym</a:t>
                      </a:r>
                      <a:endParaRPr sz="12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....</a:t>
                      </a:r>
                      <a:endParaRPr sz="12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…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MXX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614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WPx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DX.Y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......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PartnerAcronym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....</a:t>
                      </a:r>
                      <a:endParaRPr sz="12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…</a:t>
                      </a:r>
                      <a:endParaRPr sz="12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MXX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614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WPx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DX.Y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......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PartnerAcronym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....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…</a:t>
                      </a:r>
                      <a:endParaRPr sz="12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MXX</a:t>
                      </a:r>
                      <a:endParaRPr sz="12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614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WPx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DX.Y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......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PartnerAcronym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....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…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MXX</a:t>
                      </a:r>
                      <a:endParaRPr sz="12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6D5A3B3-3EDD-188F-F135-10EFFB5102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kern="100">
                <a:ea typeface="Calibri" panose="020F0502020204030204" pitchFamily="34" charset="0"/>
                <a:cs typeface="Times New Roman" panose="02020603050405020304" pitchFamily="18" charset="0"/>
              </a:rPr>
              <a:t>Disclosure or reproduction without prior permission of HALOTEX is prohibited.</a:t>
            </a:r>
            <a:endParaRPr lang="es-ES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6F4B0A-987A-75D1-7D74-AB8740068A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23670BB-DC85-5344-A485-00B499255D99}" type="slidenum">
              <a:rPr lang="es-ES_tradnl" smtClean="0"/>
              <a:pPr/>
              <a:t>8</a:t>
            </a:fld>
            <a:endParaRPr lang="es-ES_tradn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33"/>
          <p:cNvSpPr txBox="1"/>
          <p:nvPr/>
        </p:nvSpPr>
        <p:spPr>
          <a:xfrm>
            <a:off x="887325" y="879934"/>
            <a:ext cx="10417350" cy="634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15252"/>
              </a:buClr>
              <a:buSzPts val="2800"/>
              <a:buFont typeface="Avenir"/>
              <a:buNone/>
            </a:pPr>
            <a:r>
              <a:rPr lang="it-IT" sz="2800" dirty="0">
                <a:solidFill>
                  <a:srgbClr val="6D8C28"/>
                </a:solidFill>
                <a:latin typeface="+mj-lt"/>
                <a:ea typeface="Avenir"/>
                <a:cs typeface="Avenir"/>
                <a:sym typeface="Avenir"/>
              </a:rPr>
              <a:t>WPX – LIST OF MILESTONES</a:t>
            </a:r>
          </a:p>
        </p:txBody>
      </p:sp>
      <p:graphicFrame>
        <p:nvGraphicFramePr>
          <p:cNvPr id="253" name="Google Shape;253;p33"/>
          <p:cNvGraphicFramePr/>
          <p:nvPr>
            <p:extLst>
              <p:ext uri="{D42A27DB-BD31-4B8C-83A1-F6EECF244321}">
                <p14:modId xmlns:p14="http://schemas.microsoft.com/office/powerpoint/2010/main" val="379476864"/>
              </p:ext>
            </p:extLst>
          </p:nvPr>
        </p:nvGraphicFramePr>
        <p:xfrm>
          <a:off x="1122744" y="1851949"/>
          <a:ext cx="10417349" cy="3788735"/>
        </p:xfrm>
        <a:graphic>
          <a:graphicData uri="http://schemas.openxmlformats.org/drawingml/2006/table">
            <a:tbl>
              <a:tblPr>
                <a:noFill/>
                <a:tableStyleId>{4C9BE66B-CC3E-46B7-B852-70D1D9EF80A2}</a:tableStyleId>
              </a:tblPr>
              <a:tblGrid>
                <a:gridCol w="6548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4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23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11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501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641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97869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1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WP N°</a:t>
                      </a:r>
                      <a:endParaRPr sz="1600" b="1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1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Milestone N°</a:t>
                      </a:r>
                      <a:endParaRPr sz="1600" b="1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1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Milestone title </a:t>
                      </a:r>
                      <a:endParaRPr sz="1600" b="1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1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Lead </a:t>
                      </a:r>
                      <a:r>
                        <a:rPr lang="it-IT" sz="1600" b="1" i="0" u="none" strike="noStrike" cap="none" dirty="0" err="1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beneficiary</a:t>
                      </a:r>
                      <a:r>
                        <a:rPr lang="it-IT" sz="1600" b="1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 </a:t>
                      </a:r>
                      <a:endParaRPr sz="1600" b="1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1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Due date </a:t>
                      </a:r>
                      <a:endParaRPr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1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(in </a:t>
                      </a:r>
                      <a:r>
                        <a:rPr lang="it-IT" sz="1600" b="1" i="0" u="none" strike="noStrike" cap="none" dirty="0" err="1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months</a:t>
                      </a:r>
                      <a:r>
                        <a:rPr lang="it-IT" sz="1600" b="1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)</a:t>
                      </a:r>
                      <a:endParaRPr sz="1600" b="1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1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Means of </a:t>
                      </a:r>
                      <a:r>
                        <a:rPr lang="it-IT" sz="1600" b="1" i="0" u="none" strike="noStrike" cap="none" dirty="0" err="1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verification</a:t>
                      </a:r>
                      <a:endParaRPr sz="1600" b="1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0800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1811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WPx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F6128"/>
                        </a:buClr>
                        <a:buSzPts val="1200"/>
                        <a:buFont typeface="Avenir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MS-X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......</a:t>
                      </a:r>
                      <a:endParaRPr sz="12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 dirty="0" err="1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PartnerAcronym</a:t>
                      </a:r>
                      <a:endParaRPr sz="12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MXX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Write here…</a:t>
                      </a:r>
                      <a:endParaRPr sz="12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0800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1811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WPx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F6128"/>
                        </a:buClr>
                        <a:buSzPts val="1200"/>
                        <a:buFont typeface="Avenir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MS-X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......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 dirty="0" err="1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PartnerAcronym</a:t>
                      </a:r>
                      <a:endParaRPr sz="12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MXX</a:t>
                      </a:r>
                      <a:endParaRPr sz="12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…</a:t>
                      </a:r>
                      <a:endParaRPr sz="12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0800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1811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WPx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F6128"/>
                        </a:buClr>
                        <a:buSzPts val="1200"/>
                        <a:buFont typeface="Avenir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MS-X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......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PartnerAcronym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MXX</a:t>
                      </a:r>
                      <a:endParaRPr sz="12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…</a:t>
                      </a:r>
                      <a:endParaRPr sz="12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0800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1811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WPx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F6128"/>
                        </a:buClr>
                        <a:buSzPts val="1200"/>
                        <a:buFont typeface="Avenir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MS-X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......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PartnerAcronym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MXX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…</a:t>
                      </a:r>
                      <a:endParaRPr sz="12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0800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1811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WPx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F6128"/>
                        </a:buClr>
                        <a:buSzPts val="1200"/>
                        <a:buFont typeface="Avenir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MS-X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......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PartnerAcronym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MXX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…</a:t>
                      </a:r>
                      <a:endParaRPr sz="12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0800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1811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WPx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F6128"/>
                        </a:buClr>
                        <a:buSzPts val="1200"/>
                        <a:buFont typeface="Avenir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MS-X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......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PartnerAcronym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MXX</a:t>
                      </a:r>
                      <a:endParaRPr sz="1200" b="0" i="0" u="none" strike="noStrike" cap="none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145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venir"/>
                          <a:cs typeface="Avenir"/>
                          <a:sym typeface="Avenir"/>
                        </a:rPr>
                        <a:t>…</a:t>
                      </a:r>
                      <a:endParaRPr sz="12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108000" marR="11450" marT="9150" marB="9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AF7A1C4F-1A15-68B4-CA97-C6128B0A7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24383" y="6376346"/>
            <a:ext cx="695446" cy="365125"/>
          </a:xfrm>
        </p:spPr>
        <p:txBody>
          <a:bodyPr/>
          <a:lstStyle/>
          <a:p>
            <a:fld id="{B23670BB-DC85-5344-A485-00B499255D99}" type="slidenum">
              <a:rPr lang="es-ES_tradnl" smtClean="0"/>
              <a:pPr/>
              <a:t>9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9CF8BE7-5833-5897-6425-DB50EB4FD4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kern="100">
                <a:ea typeface="Calibri" panose="020F0502020204030204" pitchFamily="34" charset="0"/>
                <a:cs typeface="Times New Roman" panose="02020603050405020304" pitchFamily="18" charset="0"/>
              </a:rPr>
              <a:t>Disclosure or reproduction without prior permission of HALOTEX is prohibited.</a:t>
            </a:r>
            <a:endParaRPr lang="es-ES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</TotalTime>
  <Words>787</Words>
  <Application>Microsoft Office PowerPoint</Application>
  <PresentationFormat>Widescreen</PresentationFormat>
  <Paragraphs>327</Paragraphs>
  <Slides>13</Slides>
  <Notes>12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13</vt:i4>
      </vt:variant>
    </vt:vector>
  </HeadingPairs>
  <TitlesOfParts>
    <vt:vector size="17" baseType="lpstr">
      <vt:lpstr>Arial</vt:lpstr>
      <vt:lpstr>Avenir</vt:lpstr>
      <vt:lpstr>Calibri</vt:lpstr>
      <vt:lpstr>Diseño personalizado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Charlotte Fonseca Holmene</dc:creator>
  <cp:lastModifiedBy>Charlotte Fonseca Holmene</cp:lastModifiedBy>
  <cp:revision>24</cp:revision>
  <dcterms:modified xsi:type="dcterms:W3CDTF">2025-05-27T08:55:51Z</dcterms:modified>
</cp:coreProperties>
</file>